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304" r:id="rId39"/>
    <p:sldId id="299" r:id="rId40"/>
    <p:sldId id="300" r:id="rId41"/>
    <p:sldId id="302" r:id="rId42"/>
    <p:sldId id="303" r:id="rId43"/>
    <p:sldId id="301" r:id="rId44"/>
    <p:sldId id="297" r:id="rId45"/>
    <p:sldId id="298" r:id="rId46"/>
    <p:sldId id="294" r:id="rId47"/>
    <p:sldId id="295" r:id="rId4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238" autoAdjust="0"/>
  </p:normalViewPr>
  <p:slideViewPr>
    <p:cSldViewPr>
      <p:cViewPr varScale="1">
        <p:scale>
          <a:sx n="68" d="100"/>
          <a:sy n="68" d="100"/>
        </p:scale>
        <p:origin x="-144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l-GR" smtClean="0"/>
              <a:t>Στυλ κύριου τίτλου</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4AD8135-FF8F-475D-8417-27F560389963}" type="datetimeFigureOut">
              <a:rPr lang="el-GR" smtClean="0"/>
              <a:t>29/9/2017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BE6F55A-701A-4390-B02A-146626E33EF6}"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54AD8135-FF8F-475D-8417-27F560389963}" type="datetimeFigureOut">
              <a:rPr lang="el-GR" smtClean="0"/>
              <a:t>29/9/2017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BE6F55A-701A-4390-B02A-146626E33EF6}"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54AD8135-FF8F-475D-8417-27F560389963}" type="datetimeFigureOut">
              <a:rPr lang="el-GR" smtClean="0"/>
              <a:t>29/9/2017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BE6F55A-701A-4390-B02A-146626E33EF6}"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4AD8135-FF8F-475D-8417-27F560389963}" type="datetimeFigureOut">
              <a:rPr lang="el-GR" smtClean="0"/>
              <a:t>29/9/2017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BE6F55A-701A-4390-B02A-146626E33EF6}" type="slidenum">
              <a:rPr lang="el-GR" smtClean="0"/>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smtClean="0"/>
              <a:t>Στυλ κύριου τίτλου</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l-GR" smtClean="0"/>
              <a:t>Στυλ υποδείγματος κειμένου</a:t>
            </a:r>
          </a:p>
        </p:txBody>
      </p:sp>
      <p:sp>
        <p:nvSpPr>
          <p:cNvPr id="4" name="Date Placeholder 3"/>
          <p:cNvSpPr>
            <a:spLocks noGrp="1"/>
          </p:cNvSpPr>
          <p:nvPr>
            <p:ph type="dt" sz="half" idx="10"/>
          </p:nvPr>
        </p:nvSpPr>
        <p:spPr/>
        <p:txBody>
          <a:bodyPr/>
          <a:lstStyle/>
          <a:p>
            <a:fld id="{54AD8135-FF8F-475D-8417-27F560389963}" type="datetimeFigureOut">
              <a:rPr lang="el-GR" smtClean="0"/>
              <a:t>29/9/2017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BE6F55A-701A-4390-B02A-146626E33EF6}" type="slidenum">
              <a:rPr lang="el-GR" smtClean="0"/>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54AD8135-FF8F-475D-8417-27F560389963}" type="datetimeFigureOut">
              <a:rPr lang="el-GR" smtClean="0"/>
              <a:t>29/9/2017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BE6F55A-701A-4390-B02A-146626E33EF6}" type="slidenum">
              <a:rPr lang="el-GR" smtClean="0"/>
              <a:t>‹#›</a:t>
            </a:fld>
            <a:endParaRPr lang="el-GR"/>
          </a:p>
        </p:txBody>
      </p:sp>
      <p:sp>
        <p:nvSpPr>
          <p:cNvPr id="8" name="Title 7"/>
          <p:cNvSpPr>
            <a:spLocks noGrp="1"/>
          </p:cNvSpPr>
          <p:nvPr>
            <p:ph type="title"/>
          </p:nvPr>
        </p:nvSpPr>
        <p:spPr/>
        <p:txBody>
          <a:bodyPr/>
          <a:lstStyle/>
          <a:p>
            <a:r>
              <a:rPr lang="el-GR" smtClean="0"/>
              <a:t>Στυλ κύριου τίτλου</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l-GR" smtClean="0"/>
              <a:t>Στυλ υποδείγματος κειμένου</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l-GR" smtClean="0"/>
              <a:t>Στυλ υποδείγματος κειμένου</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4AD8135-FF8F-475D-8417-27F560389963}" type="datetimeFigureOut">
              <a:rPr lang="el-GR" smtClean="0"/>
              <a:t>29/9/2017</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BE6F55A-701A-4390-B02A-146626E33EF6}" type="slidenum">
              <a:rPr lang="el-GR" smtClean="0"/>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Date Placeholder 2"/>
          <p:cNvSpPr>
            <a:spLocks noGrp="1"/>
          </p:cNvSpPr>
          <p:nvPr>
            <p:ph type="dt" sz="half" idx="10"/>
          </p:nvPr>
        </p:nvSpPr>
        <p:spPr/>
        <p:txBody>
          <a:bodyPr/>
          <a:lstStyle/>
          <a:p>
            <a:fld id="{54AD8135-FF8F-475D-8417-27F560389963}" type="datetimeFigureOut">
              <a:rPr lang="el-GR" smtClean="0"/>
              <a:t>29/9/2017</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2BE6F55A-701A-4390-B02A-146626E33EF6}"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AD8135-FF8F-475D-8417-27F560389963}" type="datetimeFigureOut">
              <a:rPr lang="el-GR" smtClean="0"/>
              <a:t>29/9/2017</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2BE6F55A-701A-4390-B02A-146626E33EF6}"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smtClean="0"/>
              <a:t>Στυλ κύριου τίτλου</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l-GR" smtClean="0"/>
              <a:t>Στυλ υποδείγματος κειμένου</a:t>
            </a:r>
          </a:p>
        </p:txBody>
      </p:sp>
      <p:sp>
        <p:nvSpPr>
          <p:cNvPr id="5" name="Date Placeholder 4"/>
          <p:cNvSpPr>
            <a:spLocks noGrp="1"/>
          </p:cNvSpPr>
          <p:nvPr>
            <p:ph type="dt" sz="half" idx="10"/>
          </p:nvPr>
        </p:nvSpPr>
        <p:spPr/>
        <p:txBody>
          <a:bodyPr/>
          <a:lstStyle/>
          <a:p>
            <a:fld id="{54AD8135-FF8F-475D-8417-27F560389963}" type="datetimeFigureOut">
              <a:rPr lang="el-GR" smtClean="0"/>
              <a:t>29/9/2017</a:t>
            </a:fld>
            <a:endParaRPr lang="el-GR"/>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l-G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BE6F55A-701A-4390-B02A-146626E33EF6}" type="slidenum">
              <a:rPr lang="el-GR" smtClean="0"/>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l-GR" smtClean="0"/>
              <a:t>Κάντε κλικ στο εικονίδιο για να προσθέσετε μια εικόνα</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l-GR" smtClean="0"/>
              <a:t>Στυλ κύριου τίτλου</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54AD8135-FF8F-475D-8417-27F560389963}" type="datetimeFigureOut">
              <a:rPr lang="el-GR" smtClean="0"/>
              <a:t>29/9/2017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BE6F55A-701A-4390-B02A-146626E33EF6}" type="slidenum">
              <a:rPr lang="el-GR" smtClean="0"/>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l-GR" smtClean="0"/>
              <a:t>Στυλ κύριου τίτλου</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54AD8135-FF8F-475D-8417-27F560389963}" type="datetimeFigureOut">
              <a:rPr lang="el-GR" smtClean="0"/>
              <a:t>29/9/2017</a:t>
            </a:fld>
            <a:endParaRPr lang="el-GR"/>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l-GR"/>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BE6F55A-701A-4390-B02A-146626E33EF6}" type="slidenum">
              <a:rPr lang="el-GR" smtClean="0"/>
              <a:t>‹#›</a:t>
            </a:fld>
            <a:endParaRPr lang="el-G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nlm.nih.gov/medlineplus/webeval/webeval.htmld" TargetMode="External"/><Relationship Id="rId2" Type="http://schemas.openxmlformats.org/officeDocument/2006/relationships/hyperlink" Target="http://www.discern.org.uk/" TargetMode="External"/><Relationship Id="rId1" Type="http://schemas.openxmlformats.org/officeDocument/2006/relationships/slideLayout" Target="../slideLayouts/slideLayout2.xml"/><Relationship Id="rId5" Type="http://schemas.openxmlformats.org/officeDocument/2006/relationships/hyperlink" Target="http://www.healthfinder.gov/aboutus/content_guidelines.aspx" TargetMode="External"/><Relationship Id="rId4" Type="http://schemas.openxmlformats.org/officeDocument/2006/relationships/hyperlink" Target="http://www.berkeley.edu/TeachingLib/Guides/Internet/Evaluate.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mlanet.org/resources/userguide.html" TargetMode="External"/><Relationship Id="rId2" Type="http://schemas.openxmlformats.org/officeDocument/2006/relationships/hyperlink" Target="http://www.nlm.nih.gov/medlineplus/criteria.html" TargetMode="External"/><Relationship Id="rId1" Type="http://schemas.openxmlformats.org/officeDocument/2006/relationships/slideLayout" Target="../slideLayouts/slideLayout2.xml"/><Relationship Id="rId4" Type="http://schemas.openxmlformats.org/officeDocument/2006/relationships/hyperlink" Target="http://www.hon.ch"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1628800"/>
            <a:ext cx="7772400" cy="2160239"/>
          </a:xfrm>
          <a:blipFill dpi="0" rotWithShape="1">
            <a:blip r:embed="rId2" cstate="print">
              <a:extLst>
                <a:ext uri="{28A0092B-C50C-407E-A947-70E740481C1C}">
                  <a14:useLocalDpi xmlns:a14="http://schemas.microsoft.com/office/drawing/2010/main" val="0"/>
                </a:ext>
              </a:extLst>
            </a:blip>
            <a:srcRect/>
            <a:stretch>
              <a:fillRect/>
            </a:stretch>
          </a:blipFill>
          <a:effectLst>
            <a:glow rad="228600">
              <a:schemeClr val="accent4">
                <a:satMod val="175000"/>
                <a:alpha val="40000"/>
              </a:schemeClr>
            </a:glow>
          </a:effectLst>
        </p:spPr>
        <p:txBody>
          <a:bodyPr>
            <a:normAutofit/>
          </a:bodyPr>
          <a:lstStyle/>
          <a:p>
            <a:r>
              <a:rPr lang="el-GR" b="1" dirty="0" smtClean="0">
                <a:ln w="12700">
                  <a:solidFill>
                    <a:schemeClr val="tx2">
                      <a:satMod val="155000"/>
                    </a:schemeClr>
                  </a:solidFill>
                  <a:prstDash val="solid"/>
                </a:ln>
                <a:solidFill>
                  <a:schemeClr val="tx2">
                    <a:lumMod val="40000"/>
                    <a:lumOff val="60000"/>
                  </a:schemeClr>
                </a:solidFill>
                <a:effectLst>
                  <a:outerShdw blurRad="41275" dist="20320" dir="1800000" algn="tl" rotWithShape="0">
                    <a:srgbClr val="000000">
                      <a:alpha val="40000"/>
                    </a:srgbClr>
                  </a:outerShdw>
                </a:effectLst>
              </a:rPr>
              <a:t>      </a:t>
            </a:r>
            <a:r>
              <a:rPr lang="el-GR" b="1" dirty="0" err="1" smtClean="0">
                <a:ln w="12700">
                  <a:solidFill>
                    <a:schemeClr val="tx2">
                      <a:satMod val="155000"/>
                    </a:schemeClr>
                  </a:solidFill>
                  <a:prstDash val="solid"/>
                </a:ln>
                <a:solidFill>
                  <a:schemeClr val="tx2">
                    <a:lumMod val="40000"/>
                    <a:lumOff val="60000"/>
                  </a:schemeClr>
                </a:solidFill>
                <a:effectLst>
                  <a:outerShdw blurRad="41275" dist="20320" dir="1800000" algn="tl" rotWithShape="0">
                    <a:srgbClr val="000000">
                      <a:alpha val="40000"/>
                    </a:srgbClr>
                  </a:outerShdw>
                </a:effectLst>
              </a:rPr>
              <a:t>ΔιαδικτυακΗ</a:t>
            </a:r>
            <a:r>
              <a:rPr lang="el-GR" b="1" dirty="0" smtClean="0">
                <a:ln w="12700">
                  <a:solidFill>
                    <a:schemeClr val="tx2">
                      <a:satMod val="155000"/>
                    </a:schemeClr>
                  </a:solidFill>
                  <a:prstDash val="solid"/>
                </a:ln>
                <a:solidFill>
                  <a:schemeClr val="tx2">
                    <a:lumMod val="40000"/>
                    <a:lumOff val="60000"/>
                  </a:schemeClr>
                </a:solidFill>
                <a:effectLst>
                  <a:outerShdw blurRad="41275" dist="20320" dir="1800000" algn="tl" rotWithShape="0">
                    <a:srgbClr val="000000">
                      <a:alpha val="40000"/>
                    </a:srgbClr>
                  </a:outerShdw>
                </a:effectLst>
              </a:rPr>
              <a:t> </a:t>
            </a:r>
            <a:r>
              <a:rPr lang="el-GR" b="1" dirty="0" err="1" smtClean="0">
                <a:ln w="12700">
                  <a:solidFill>
                    <a:schemeClr val="tx2">
                      <a:satMod val="155000"/>
                    </a:schemeClr>
                  </a:solidFill>
                  <a:prstDash val="solid"/>
                </a:ln>
                <a:solidFill>
                  <a:schemeClr val="tx2">
                    <a:lumMod val="40000"/>
                    <a:lumOff val="60000"/>
                  </a:schemeClr>
                </a:solidFill>
                <a:effectLst>
                  <a:outerShdw blurRad="41275" dist="20320" dir="1800000" algn="tl" rotWithShape="0">
                    <a:srgbClr val="000000">
                      <a:alpha val="40000"/>
                    </a:srgbClr>
                  </a:outerShdw>
                </a:effectLst>
              </a:rPr>
              <a:t>ΙατρικΗ</a:t>
            </a:r>
            <a:r>
              <a:rPr lang="el-GR" b="1" dirty="0" smtClean="0">
                <a:ln w="12700">
                  <a:solidFill>
                    <a:schemeClr val="tx2">
                      <a:satMod val="155000"/>
                    </a:schemeClr>
                  </a:solidFill>
                  <a:prstDash val="solid"/>
                </a:ln>
                <a:solidFill>
                  <a:schemeClr val="tx2">
                    <a:lumMod val="40000"/>
                    <a:lumOff val="60000"/>
                  </a:schemeClr>
                </a:solidFill>
                <a:effectLst>
                  <a:outerShdw blurRad="41275" dist="20320" dir="1800000" algn="tl" rotWithShape="0">
                    <a:srgbClr val="000000">
                      <a:alpha val="40000"/>
                    </a:srgbClr>
                  </a:outerShdw>
                </a:effectLst>
              </a:rPr>
              <a:t> </a:t>
            </a:r>
            <a:r>
              <a:rPr lang="el-GR" b="1" dirty="0" err="1" smtClean="0">
                <a:ln w="12700">
                  <a:solidFill>
                    <a:schemeClr val="tx2">
                      <a:satMod val="155000"/>
                    </a:schemeClr>
                  </a:solidFill>
                  <a:prstDash val="solid"/>
                </a:ln>
                <a:solidFill>
                  <a:schemeClr val="tx2">
                    <a:lumMod val="40000"/>
                    <a:lumOff val="60000"/>
                  </a:schemeClr>
                </a:solidFill>
                <a:effectLst>
                  <a:outerShdw blurRad="41275" dist="20320" dir="1800000" algn="tl" rotWithShape="0">
                    <a:srgbClr val="000000">
                      <a:alpha val="40000"/>
                    </a:srgbClr>
                  </a:outerShdw>
                </a:effectLst>
              </a:rPr>
              <a:t>ΠληροφορΙα</a:t>
            </a:r>
            <a:r>
              <a:rPr lang="el-GR" b="1" dirty="0" smtClean="0">
                <a:ln w="12700">
                  <a:solidFill>
                    <a:schemeClr val="tx2">
                      <a:satMod val="155000"/>
                    </a:schemeClr>
                  </a:solidFill>
                  <a:prstDash val="solid"/>
                </a:ln>
                <a:solidFill>
                  <a:schemeClr val="tx2">
                    <a:lumMod val="40000"/>
                    <a:lumOff val="60000"/>
                  </a:schemeClr>
                </a:solidFill>
                <a:effectLst>
                  <a:outerShdw blurRad="41275" dist="20320" dir="1800000" algn="tl" rotWithShape="0">
                    <a:srgbClr val="000000">
                      <a:alpha val="40000"/>
                    </a:srgbClr>
                  </a:outerShdw>
                </a:effectLst>
              </a:rPr>
              <a:t>: </a:t>
            </a:r>
            <a:br>
              <a:rPr lang="el-GR" b="1" dirty="0" smtClean="0">
                <a:ln w="12700">
                  <a:solidFill>
                    <a:schemeClr val="tx2">
                      <a:satMod val="155000"/>
                    </a:schemeClr>
                  </a:solidFill>
                  <a:prstDash val="solid"/>
                </a:ln>
                <a:solidFill>
                  <a:schemeClr val="tx2">
                    <a:lumMod val="40000"/>
                    <a:lumOff val="60000"/>
                  </a:schemeClr>
                </a:solidFill>
                <a:effectLst>
                  <a:outerShdw blurRad="41275" dist="20320" dir="1800000" algn="tl" rotWithShape="0">
                    <a:srgbClr val="000000">
                      <a:alpha val="40000"/>
                    </a:srgbClr>
                  </a:outerShdw>
                </a:effectLst>
              </a:rPr>
            </a:br>
            <a:r>
              <a:rPr lang="el-GR" b="1" dirty="0" smtClean="0">
                <a:ln w="12700">
                  <a:solidFill>
                    <a:schemeClr val="tx2">
                      <a:satMod val="155000"/>
                    </a:schemeClr>
                  </a:solidFill>
                  <a:prstDash val="solid"/>
                </a:ln>
                <a:solidFill>
                  <a:schemeClr val="tx2">
                    <a:lumMod val="40000"/>
                    <a:lumOff val="60000"/>
                  </a:schemeClr>
                </a:solidFill>
                <a:effectLst>
                  <a:outerShdw blurRad="41275" dist="20320" dir="1800000" algn="tl" rotWithShape="0">
                    <a:srgbClr val="000000">
                      <a:alpha val="40000"/>
                    </a:srgbClr>
                  </a:outerShdw>
                </a:effectLst>
              </a:rPr>
              <a:t>                 </a:t>
            </a:r>
            <a:r>
              <a:rPr lang="el-GR" b="1" i="1" dirty="0" err="1" smtClean="0">
                <a:ln w="12700">
                  <a:solidFill>
                    <a:schemeClr val="tx2">
                      <a:satMod val="155000"/>
                    </a:schemeClr>
                  </a:solidFill>
                  <a:prstDash val="solid"/>
                </a:ln>
                <a:solidFill>
                  <a:schemeClr val="tx2">
                    <a:lumMod val="40000"/>
                    <a:lumOff val="60000"/>
                  </a:schemeClr>
                </a:solidFill>
                <a:effectLst>
                  <a:outerShdw blurRad="41275" dist="20320" dir="1800000" algn="tl" rotWithShape="0">
                    <a:srgbClr val="000000">
                      <a:alpha val="40000"/>
                    </a:srgbClr>
                  </a:outerShdw>
                </a:effectLst>
              </a:rPr>
              <a:t>ΠοιΟτητα</a:t>
            </a:r>
            <a:r>
              <a:rPr lang="el-GR" b="1" i="1" dirty="0" smtClean="0">
                <a:ln w="12700">
                  <a:solidFill>
                    <a:schemeClr val="tx2">
                      <a:satMod val="155000"/>
                    </a:schemeClr>
                  </a:solidFill>
                  <a:prstDash val="solid"/>
                </a:ln>
                <a:solidFill>
                  <a:schemeClr val="tx2">
                    <a:lumMod val="40000"/>
                    <a:lumOff val="60000"/>
                  </a:schemeClr>
                </a:solidFill>
                <a:effectLst>
                  <a:outerShdw blurRad="41275" dist="20320" dir="1800000" algn="tl" rotWithShape="0">
                    <a:srgbClr val="000000">
                      <a:alpha val="40000"/>
                    </a:srgbClr>
                  </a:outerShdw>
                </a:effectLst>
              </a:rPr>
              <a:t> και </a:t>
            </a:r>
            <a:r>
              <a:rPr lang="el-GR" b="1" i="1" dirty="0" err="1" smtClean="0">
                <a:ln w="12700">
                  <a:solidFill>
                    <a:schemeClr val="tx2">
                      <a:satMod val="155000"/>
                    </a:schemeClr>
                  </a:solidFill>
                  <a:prstDash val="solid"/>
                </a:ln>
                <a:solidFill>
                  <a:schemeClr val="tx2">
                    <a:lumMod val="40000"/>
                    <a:lumOff val="60000"/>
                  </a:schemeClr>
                </a:solidFill>
                <a:effectLst>
                  <a:outerShdw blurRad="41275" dist="20320" dir="1800000" algn="tl" rotWithShape="0">
                    <a:srgbClr val="000000">
                      <a:alpha val="40000"/>
                    </a:srgbClr>
                  </a:outerShdw>
                </a:effectLst>
              </a:rPr>
              <a:t>ΑσφΑλεια</a:t>
            </a:r>
            <a:endParaRPr lang="el-GR" b="1" i="1" dirty="0">
              <a:ln w="12700">
                <a:solidFill>
                  <a:schemeClr val="tx2">
                    <a:satMod val="155000"/>
                  </a:schemeClr>
                </a:solidFill>
                <a:prstDash val="solid"/>
              </a:ln>
              <a:solidFill>
                <a:schemeClr val="tx2">
                  <a:lumMod val="40000"/>
                  <a:lumOff val="60000"/>
                </a:schemeClr>
              </a:solidFill>
              <a:effectLst>
                <a:outerShdw blurRad="41275" dist="20320" dir="1800000" algn="tl" rotWithShape="0">
                  <a:srgbClr val="000000">
                    <a:alpha val="40000"/>
                  </a:srgbClr>
                </a:outerShdw>
              </a:effectLst>
            </a:endParaRPr>
          </a:p>
        </p:txBody>
      </p:sp>
      <p:sp>
        <p:nvSpPr>
          <p:cNvPr id="3" name="Υπότιτλος 2"/>
          <p:cNvSpPr>
            <a:spLocks noGrp="1"/>
          </p:cNvSpPr>
          <p:nvPr>
            <p:ph type="subTitle" idx="1"/>
          </p:nvPr>
        </p:nvSpPr>
        <p:spPr>
          <a:xfrm>
            <a:off x="1371600" y="3886200"/>
            <a:ext cx="7592888" cy="2351112"/>
          </a:xfrm>
          <a:ln>
            <a:solidFill>
              <a:schemeClr val="bg2">
                <a:lumMod val="25000"/>
              </a:schemeClr>
            </a:solidFill>
          </a:ln>
        </p:spPr>
        <p:txBody>
          <a:bodyPr>
            <a:normAutofit/>
          </a:bodyPr>
          <a:lstStyle/>
          <a:p>
            <a:pPr algn="r"/>
            <a:endParaRPr lang="el-GR" sz="2800" dirty="0" smtClean="0">
              <a:solidFill>
                <a:schemeClr val="accent6">
                  <a:lumMod val="50000"/>
                </a:schemeClr>
              </a:solidFill>
            </a:endParaRPr>
          </a:p>
          <a:p>
            <a:pPr algn="r"/>
            <a:r>
              <a:rPr lang="el-GR" sz="2200" b="1" i="1" dirty="0" smtClean="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effectLst>
                <a:latin typeface="Arial Narrow" pitchFamily="34" charset="0"/>
              </a:rPr>
              <a:t>Ε</a:t>
            </a:r>
            <a:r>
              <a:rPr lang="el-GR" sz="2200" b="1" i="1" cap="none" dirty="0" smtClean="0">
                <a:ln w="18000">
                  <a:solidFill>
                    <a:schemeClr val="accent2">
                      <a:satMod val="140000"/>
                    </a:schemeClr>
                  </a:solidFill>
                  <a:prstDash val="solid"/>
                  <a:miter lim="800000"/>
                </a:ln>
                <a:solidFill>
                  <a:schemeClr val="accent2">
                    <a:lumMod val="50000"/>
                  </a:schemeClr>
                </a:solidFill>
                <a:latin typeface="Arial Narrow" pitchFamily="34" charset="0"/>
              </a:rPr>
              <a:t>λένη </a:t>
            </a:r>
            <a:r>
              <a:rPr lang="el-GR" sz="2200" b="1" i="1" cap="none" dirty="0" err="1" smtClean="0">
                <a:ln w="18000">
                  <a:solidFill>
                    <a:schemeClr val="accent2">
                      <a:satMod val="140000"/>
                    </a:schemeClr>
                  </a:solidFill>
                  <a:prstDash val="solid"/>
                  <a:miter lim="800000"/>
                </a:ln>
                <a:solidFill>
                  <a:schemeClr val="accent2">
                    <a:lumMod val="50000"/>
                  </a:schemeClr>
                </a:solidFill>
                <a:latin typeface="Arial Narrow" pitchFamily="34" charset="0"/>
              </a:rPr>
              <a:t>Σεμερτζίδου</a:t>
            </a:r>
            <a:endParaRPr lang="el-GR" sz="2200" b="1" i="1" dirty="0" smtClean="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effectLst>
              <a:latin typeface="Arial Narrow" pitchFamily="34" charset="0"/>
            </a:endParaRPr>
          </a:p>
          <a:p>
            <a:pPr algn="r"/>
            <a:endParaRPr lang="el-GR" sz="2200" b="1" i="1" dirty="0" smtClean="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effectLst>
              <a:latin typeface="Arial Narrow" pitchFamily="34" charset="0"/>
            </a:endParaRPr>
          </a:p>
          <a:p>
            <a:pPr algn="r"/>
            <a:r>
              <a:rPr lang="el-GR" sz="2200" b="1" i="1" cap="none" dirty="0" err="1" smtClean="0">
                <a:ln w="18000">
                  <a:solidFill>
                    <a:schemeClr val="accent2">
                      <a:satMod val="140000"/>
                    </a:schemeClr>
                  </a:solidFill>
                  <a:prstDash val="solid"/>
                  <a:miter lim="800000"/>
                </a:ln>
                <a:solidFill>
                  <a:schemeClr val="accent2">
                    <a:lumMod val="50000"/>
                  </a:schemeClr>
                </a:solidFill>
                <a:latin typeface="Arial Narrow" pitchFamily="34" charset="0"/>
              </a:rPr>
              <a:t>Αρχειονόμος</a:t>
            </a:r>
            <a:r>
              <a:rPr lang="el-GR" sz="2200" b="1" i="1" cap="none" dirty="0" smtClean="0">
                <a:ln w="18000">
                  <a:solidFill>
                    <a:schemeClr val="accent2">
                      <a:satMod val="140000"/>
                    </a:schemeClr>
                  </a:solidFill>
                  <a:prstDash val="solid"/>
                  <a:miter lim="800000"/>
                </a:ln>
                <a:solidFill>
                  <a:schemeClr val="accent2">
                    <a:lumMod val="50000"/>
                  </a:schemeClr>
                </a:solidFill>
                <a:latin typeface="Arial Narrow" pitchFamily="34" charset="0"/>
              </a:rPr>
              <a:t>-Βιβλιοθηκονόμος</a:t>
            </a:r>
          </a:p>
          <a:p>
            <a:pPr algn="r"/>
            <a:r>
              <a:rPr lang="el-GR" sz="2200" b="1" i="1" cap="none" dirty="0" smtClean="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effectLst>
                <a:latin typeface="Arial Narrow" pitchFamily="34" charset="0"/>
              </a:rPr>
              <a:t>Δρ. Λογοτεχνίας</a:t>
            </a:r>
            <a:r>
              <a:rPr lang="el-GR" sz="2200" b="1" i="1" dirty="0" smtClean="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effectLst>
                <a:latin typeface="Arial Narrow" pitchFamily="34" charset="0"/>
              </a:rPr>
              <a:t> </a:t>
            </a:r>
            <a:endParaRPr lang="el-GR" sz="2200" b="1" i="1" dirty="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effectLst>
              <a:latin typeface="Arial Narrow" pitchFamily="34" charset="0"/>
            </a:endParaRPr>
          </a:p>
        </p:txBody>
      </p:sp>
    </p:spTree>
    <p:extLst>
      <p:ext uri="{BB962C8B-B14F-4D97-AF65-F5344CB8AC3E}">
        <p14:creationId xmlns:p14="http://schemas.microsoft.com/office/powerpoint/2010/main" val="2047442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rgbClr val="00B0F0"/>
          </a:solidFill>
        </p:spPr>
        <p:txBody>
          <a:bodyPr/>
          <a:lstStyle/>
          <a:p>
            <a:pPr algn="ctr"/>
            <a:r>
              <a:rPr lang="el-GR" b="1" dirty="0" smtClean="0">
                <a:solidFill>
                  <a:srgbClr val="FF0000"/>
                </a:solidFill>
              </a:rPr>
              <a:t>ΤΟ ΝΕΟ ΠΡΟΦΙΛ ΤΩΝ ΑΣΘΕΝΩΝ</a:t>
            </a:r>
            <a:endParaRPr lang="el-GR" b="1" dirty="0">
              <a:solidFill>
                <a:srgbClr val="FF0000"/>
              </a:solidFill>
            </a:endParaRPr>
          </a:p>
        </p:txBody>
      </p:sp>
      <p:sp>
        <p:nvSpPr>
          <p:cNvPr id="3" name="Θέση περιεχομένου 2"/>
          <p:cNvSpPr>
            <a:spLocks noGrp="1"/>
          </p:cNvSpPr>
          <p:nvPr>
            <p:ph idx="1"/>
          </p:nvPr>
        </p:nvSpPr>
        <p:spPr>
          <a:solidFill>
            <a:schemeClr val="accent2">
              <a:lumMod val="60000"/>
              <a:lumOff val="40000"/>
            </a:schemeClr>
          </a:solidFill>
        </p:spPr>
        <p:txBody>
          <a:bodyPr>
            <a:normAutofit fontScale="77500" lnSpcReduction="20000"/>
          </a:bodyPr>
          <a:lstStyle/>
          <a:p>
            <a:pPr algn="just"/>
            <a:r>
              <a:rPr lang="el-GR" dirty="0" smtClean="0"/>
              <a:t>1. </a:t>
            </a:r>
            <a:r>
              <a:rPr lang="el-GR" sz="2200" dirty="0" smtClean="0"/>
              <a:t>	</a:t>
            </a:r>
            <a:r>
              <a:rPr lang="el-GR" sz="2200" dirty="0" smtClean="0">
                <a:solidFill>
                  <a:srgbClr val="C00000"/>
                </a:solidFill>
              </a:rPr>
              <a:t>Μπορούν να γνωρίζουν τα χαρακτηριστικά, τις εναλλακτικές δυνατότητες και εν τέλει τα θεραπευτικά αποτελέσματα των παραγωγών, και να επιλέγουν εκε</a:t>
            </a:r>
            <a:r>
              <a:rPr lang="el-GR" sz="2200" dirty="0">
                <a:solidFill>
                  <a:srgbClr val="C00000"/>
                </a:solidFill>
              </a:rPr>
              <a:t>ί</a:t>
            </a:r>
            <a:r>
              <a:rPr lang="el-GR" sz="2200" dirty="0" smtClean="0">
                <a:solidFill>
                  <a:srgbClr val="C00000"/>
                </a:solidFill>
              </a:rPr>
              <a:t>νους τους προμηθευτές των υπηρεσιών υγείας που θεωρούν καλύτερους ή ανταποκρίνονται στις δικές τους απαιτήσεις.</a:t>
            </a:r>
          </a:p>
          <a:p>
            <a:pPr algn="just">
              <a:buAutoNum type="arabicPeriod" startAt="2"/>
            </a:pPr>
            <a:r>
              <a:rPr lang="el-GR" sz="2200" dirty="0" smtClean="0">
                <a:solidFill>
                  <a:srgbClr val="C00000"/>
                </a:solidFill>
              </a:rPr>
              <a:t>Έχουν πρόσβαση στις ιατρικές πληροφορίες μέσα από τον παγκόσμιο ηλεκτρονικό ιστό και τις βάσεις ιατρικών δεδομένων.</a:t>
            </a:r>
          </a:p>
          <a:p>
            <a:pPr algn="just">
              <a:buAutoNum type="arabicPeriod" startAt="2"/>
            </a:pPr>
            <a:r>
              <a:rPr lang="el-GR" sz="2200" dirty="0" smtClean="0">
                <a:solidFill>
                  <a:srgbClr val="C00000"/>
                </a:solidFill>
              </a:rPr>
              <a:t>Ενημερώνονται-πληροφορούνται για την ποιότητα των προμηθευτών, αποκτώντας έτσι τη δυνατότητα επιλογής.</a:t>
            </a:r>
          </a:p>
          <a:p>
            <a:pPr algn="just">
              <a:buAutoNum type="arabicPeriod" startAt="2"/>
            </a:pPr>
            <a:r>
              <a:rPr lang="el-GR" sz="2200" dirty="0" smtClean="0">
                <a:solidFill>
                  <a:srgbClr val="C00000"/>
                </a:solidFill>
              </a:rPr>
              <a:t>Αυξάνουν και ενδυναμώνουν, ως εν δυνάμει χρήστες ιατρικών πληροφοριών, τη σημασία που αποκτά ένα πληροφοριακό σύστημα υγείας στη σύγχρονη διοίκηση-διαχείριση των υπηρεσιών υγείας. </a:t>
            </a:r>
            <a:endParaRPr lang="el-GR" sz="2200" dirty="0">
              <a:solidFill>
                <a:srgbClr val="C00000"/>
              </a:solidFill>
            </a:endParaRPr>
          </a:p>
        </p:txBody>
      </p:sp>
    </p:spTree>
    <p:extLst>
      <p:ext uri="{BB962C8B-B14F-4D97-AF65-F5344CB8AC3E}">
        <p14:creationId xmlns:p14="http://schemas.microsoft.com/office/powerpoint/2010/main" val="31713975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b="1" dirty="0" smtClean="0">
                <a:solidFill>
                  <a:srgbClr val="C00000"/>
                </a:solidFill>
              </a:rPr>
              <a:t>ΣΥΝΕΡΓΑΤΙΚΟ ΜΟΝΤΕΛΟ</a:t>
            </a:r>
            <a:endParaRPr lang="el-GR" b="1" dirty="0">
              <a:solidFill>
                <a:srgbClr val="C00000"/>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412776"/>
            <a:ext cx="3454103" cy="1329891"/>
          </a:xfrm>
          <a:prstGeom prst="rect">
            <a:avLst/>
          </a:prstGeom>
          <a:solidFill>
            <a:srgbClr val="FFFF00"/>
          </a:solidFill>
          <a:ln>
            <a:noFill/>
          </a:ln>
          <a:effectLst/>
        </p:spPr>
      </p:pic>
      <p:sp>
        <p:nvSpPr>
          <p:cNvPr id="4" name="TextBox 3"/>
          <p:cNvSpPr txBox="1"/>
          <p:nvPr/>
        </p:nvSpPr>
        <p:spPr>
          <a:xfrm>
            <a:off x="4067944" y="1697032"/>
            <a:ext cx="4680520" cy="1015663"/>
          </a:xfrm>
          <a:prstGeom prst="rect">
            <a:avLst/>
          </a:prstGeom>
          <a:solidFill>
            <a:srgbClr val="FFFF00"/>
          </a:solidFill>
        </p:spPr>
        <p:txBody>
          <a:bodyPr wrap="square" rtlCol="0">
            <a:spAutoFit/>
          </a:bodyPr>
          <a:lstStyle/>
          <a:p>
            <a:pPr algn="ctr"/>
            <a:r>
              <a:rPr lang="el-GR" sz="2000" b="1" dirty="0" smtClean="0"/>
              <a:t>Η ελεύθερη πρόσβαση στην Ιατρική πληροφορία μετατρέπεται σε κοινωνική ανάγκη</a:t>
            </a:r>
            <a:endParaRPr lang="el-GR" sz="2000" b="1"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3212976"/>
            <a:ext cx="295275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84168" y="3608561"/>
            <a:ext cx="2411760" cy="1015663"/>
          </a:xfrm>
          <a:prstGeom prst="rect">
            <a:avLst/>
          </a:prstGeom>
          <a:solidFill>
            <a:schemeClr val="accent3"/>
          </a:solidFill>
        </p:spPr>
        <p:txBody>
          <a:bodyPr wrap="square" rtlCol="0">
            <a:spAutoFit/>
          </a:bodyPr>
          <a:lstStyle/>
          <a:p>
            <a:pPr algn="ctr"/>
            <a:r>
              <a:rPr lang="el-GR" sz="2000" b="1" dirty="0" smtClean="0"/>
              <a:t>Στο επίκεντρο, </a:t>
            </a:r>
          </a:p>
          <a:p>
            <a:pPr algn="ctr"/>
            <a:r>
              <a:rPr lang="el-GR" sz="2000" b="1" dirty="0" smtClean="0"/>
              <a:t>ο ενημερωμένος ασθενής</a:t>
            </a:r>
            <a:endParaRPr lang="el-GR" sz="2000" b="1" dirty="0"/>
          </a:p>
        </p:txBody>
      </p:sp>
    </p:spTree>
    <p:extLst>
      <p:ext uri="{BB962C8B-B14F-4D97-AF65-F5344CB8AC3E}">
        <p14:creationId xmlns:p14="http://schemas.microsoft.com/office/powerpoint/2010/main" val="18823446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accent3"/>
          </a:solidFill>
        </p:spPr>
        <p:txBody>
          <a:bodyPr/>
          <a:lstStyle/>
          <a:p>
            <a:pPr algn="ctr"/>
            <a:r>
              <a:rPr lang="el-GR" sz="2000" b="1" dirty="0" smtClean="0">
                <a:solidFill>
                  <a:srgbClr val="7030A0"/>
                </a:solidFill>
              </a:rPr>
              <a:t>ΜΗΧΑΝΙΣΜΟΙ ΚΑΙ ΤΕΧΝΙΚΕΣ ΔΙΑΧΥΣΗΣ ΤΗΣ ΙΑΤΡΙΚΗΣ ΠΛΗΡΟΦΟΡΗΣΗΣ</a:t>
            </a:r>
            <a:endParaRPr lang="el-GR" sz="2000" b="1" dirty="0">
              <a:solidFill>
                <a:srgbClr val="7030A0"/>
              </a:solidFill>
            </a:endParaRPr>
          </a:p>
        </p:txBody>
      </p:sp>
      <p:sp>
        <p:nvSpPr>
          <p:cNvPr id="3" name="Θέση περιεχομένου 2"/>
          <p:cNvSpPr>
            <a:spLocks noGrp="1"/>
          </p:cNvSpPr>
          <p:nvPr>
            <p:ph idx="1"/>
          </p:nvPr>
        </p:nvSpPr>
        <p:spPr>
          <a:solidFill>
            <a:schemeClr val="accent2">
              <a:lumMod val="60000"/>
              <a:lumOff val="40000"/>
            </a:schemeClr>
          </a:solidFill>
        </p:spPr>
        <p:txBody>
          <a:bodyPr>
            <a:normAutofit fontScale="92500"/>
          </a:bodyPr>
          <a:lstStyle/>
          <a:p>
            <a:pPr algn="ctr"/>
            <a:endParaRPr lang="el-GR" sz="3200" dirty="0" smtClean="0">
              <a:solidFill>
                <a:srgbClr val="C00000"/>
              </a:solidFill>
            </a:endParaRPr>
          </a:p>
          <a:p>
            <a:pPr algn="ctr"/>
            <a:r>
              <a:rPr lang="el-GR" sz="3200" dirty="0" smtClean="0">
                <a:solidFill>
                  <a:srgbClr val="C00000"/>
                </a:solidFill>
              </a:rPr>
              <a:t>ΒΙΒΛΙΟΘΗΚΕΣ</a:t>
            </a:r>
            <a:r>
              <a:rPr lang="en-US" sz="3200" dirty="0" smtClean="0">
                <a:solidFill>
                  <a:srgbClr val="C00000"/>
                </a:solidFill>
              </a:rPr>
              <a:t> </a:t>
            </a:r>
            <a:r>
              <a:rPr lang="el-GR" sz="3200" dirty="0" smtClean="0">
                <a:solidFill>
                  <a:srgbClr val="C00000"/>
                </a:solidFill>
              </a:rPr>
              <a:t>ΕΠΙΣΤΗΜΩΝ ΥΓΕΙΑΣ</a:t>
            </a:r>
          </a:p>
          <a:p>
            <a:pPr algn="ctr"/>
            <a:endParaRPr lang="el-GR" sz="3200" dirty="0" smtClean="0">
              <a:solidFill>
                <a:srgbClr val="C00000"/>
              </a:solidFill>
            </a:endParaRPr>
          </a:p>
          <a:p>
            <a:pPr algn="ctr"/>
            <a:endParaRPr lang="el-GR" sz="3200" dirty="0">
              <a:solidFill>
                <a:srgbClr val="C00000"/>
              </a:solidFill>
            </a:endParaRPr>
          </a:p>
          <a:p>
            <a:r>
              <a:rPr lang="el-GR" sz="2200" dirty="0" smtClean="0"/>
              <a:t>Εκλαΐκευση της πληροφορίας             </a:t>
            </a:r>
            <a:r>
              <a:rPr lang="el-GR" sz="2000" dirty="0" smtClean="0"/>
              <a:t>Εξισορρόπηση των 		                                                    σχέσεων εξουσίας μεταξύ </a:t>
            </a:r>
          </a:p>
          <a:p>
            <a:r>
              <a:rPr lang="el-GR" sz="2000" dirty="0" smtClean="0"/>
              <a:t>                                                                    Ιατρικής και Κοινωνίας</a:t>
            </a:r>
          </a:p>
        </p:txBody>
      </p:sp>
      <p:cxnSp>
        <p:nvCxnSpPr>
          <p:cNvPr id="5" name="Ευθύγραμμο βέλος σύνδεσης 4"/>
          <p:cNvCxnSpPr/>
          <p:nvPr/>
        </p:nvCxnSpPr>
        <p:spPr>
          <a:xfrm flipH="1">
            <a:off x="3059832" y="2348880"/>
            <a:ext cx="108012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6"/>
          <p:cNvCxnSpPr/>
          <p:nvPr/>
        </p:nvCxnSpPr>
        <p:spPr>
          <a:xfrm>
            <a:off x="4788024" y="2348880"/>
            <a:ext cx="936104"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334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pPr algn="ctr"/>
            <a:r>
              <a:rPr lang="el-GR" sz="2000" b="1" dirty="0" smtClean="0">
                <a:solidFill>
                  <a:schemeClr val="accent2">
                    <a:lumMod val="50000"/>
                  </a:schemeClr>
                </a:solidFill>
              </a:rPr>
              <a:t> «ΒΙΒΛΙΟΘΗΚΕΣ ΕΠΙΣΤΗΜΩΝ ΥΓΕΙΑΣ»</a:t>
            </a:r>
            <a:endParaRPr lang="el-GR" sz="2000" b="1" dirty="0">
              <a:solidFill>
                <a:schemeClr val="accent2">
                  <a:lumMod val="50000"/>
                </a:schemeClr>
              </a:solidFill>
            </a:endParaRPr>
          </a:p>
        </p:txBody>
      </p:sp>
      <p:sp>
        <p:nvSpPr>
          <p:cNvPr id="3" name="Θέση περιεχομένου 2"/>
          <p:cNvSpPr>
            <a:spLocks noGrp="1"/>
          </p:cNvSpPr>
          <p:nvPr>
            <p:ph idx="1"/>
          </p:nvPr>
        </p:nvSpPr>
        <p:spPr>
          <a:solidFill>
            <a:schemeClr val="accent2"/>
          </a:solidFill>
        </p:spPr>
        <p:txBody>
          <a:bodyPr/>
          <a:lstStyle/>
          <a:p>
            <a:pPr marL="457200" indent="-457200" algn="just">
              <a:buAutoNum type="arabicPeriod"/>
            </a:pPr>
            <a:r>
              <a:rPr lang="el-GR" sz="2000" dirty="0" smtClean="0">
                <a:solidFill>
                  <a:schemeClr val="bg1"/>
                </a:solidFill>
              </a:rPr>
              <a:t>Καλύπτουν μεγάλο εύρος γνωστικών αντικειμένων, το οποίο αφορά τις Επιστήμες της Υγείας, δηλαδή την Ιατρική, τη Βιολογία, τη Φαρμακολογία, τη Βιοχημεία και άλλους συναφείς κλάδους. </a:t>
            </a:r>
          </a:p>
          <a:p>
            <a:pPr marL="457200" indent="-457200" algn="just">
              <a:buAutoNum type="arabicPeriod"/>
            </a:pPr>
            <a:r>
              <a:rPr lang="el-GR" sz="2000" dirty="0" smtClean="0">
                <a:solidFill>
                  <a:schemeClr val="bg1"/>
                </a:solidFill>
              </a:rPr>
              <a:t>Δεν αποτελούν, συνήθως, ανεξάρτητους οργανισμούς, αλλά δρουν εντός ευρύτερων οργανισμών που ποικίλουν ως προς το νομικό καθεστώς (δημοσίου ή ιδιωτικού δικαίου), ως προς τον σκοπό ίδρυσής </a:t>
            </a:r>
            <a:r>
              <a:rPr lang="el-GR" sz="2000" dirty="0" err="1" smtClean="0">
                <a:solidFill>
                  <a:schemeClr val="bg1"/>
                </a:solidFill>
              </a:rPr>
              <a:t>τουςκαι</a:t>
            </a:r>
            <a:r>
              <a:rPr lang="el-GR" sz="2000" dirty="0" smtClean="0">
                <a:solidFill>
                  <a:schemeClr val="bg1"/>
                </a:solidFill>
              </a:rPr>
              <a:t> την αποστολή τους.</a:t>
            </a:r>
            <a:endParaRPr lang="el-GR" sz="2000" dirty="0">
              <a:solidFill>
                <a:schemeClr val="bg1"/>
              </a:solidFill>
            </a:endParaRPr>
          </a:p>
        </p:txBody>
      </p:sp>
    </p:spTree>
    <p:extLst>
      <p:ext uri="{BB962C8B-B14F-4D97-AF65-F5344CB8AC3E}">
        <p14:creationId xmlns:p14="http://schemas.microsoft.com/office/powerpoint/2010/main" val="7523845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pPr algn="ctr"/>
            <a:r>
              <a:rPr lang="el-GR" sz="2400" b="1" dirty="0" smtClean="0"/>
              <a:t>ΦΟΡΕΙΣ ΒΙΒΛΙΟΘΗΚΩΝ ΕΠΙΣΤΗΜΩΝ ΥΓΕΙΑΣ</a:t>
            </a:r>
            <a:endParaRPr lang="el-GR" sz="2400" b="1" dirty="0"/>
          </a:p>
        </p:txBody>
      </p:sp>
      <p:sp>
        <p:nvSpPr>
          <p:cNvPr id="3" name="Θέση περιεχομένου 2"/>
          <p:cNvSpPr>
            <a:spLocks noGrp="1"/>
          </p:cNvSpPr>
          <p:nvPr>
            <p:ph idx="1"/>
          </p:nvPr>
        </p:nvSpPr>
        <p:spPr>
          <a:xfrm>
            <a:off x="822960" y="1100628"/>
            <a:ext cx="7520940" cy="3912548"/>
          </a:xfrm>
          <a:solidFill>
            <a:srgbClr val="C00000"/>
          </a:solidFill>
        </p:spPr>
        <p:txBody>
          <a:bodyPr>
            <a:normAutofit/>
          </a:bodyPr>
          <a:lstStyle/>
          <a:p>
            <a:r>
              <a:rPr lang="el-GR" sz="2000" dirty="0" smtClean="0"/>
              <a:t>	</a:t>
            </a:r>
            <a:r>
              <a:rPr lang="el-GR" sz="2000" u="sng" dirty="0" smtClean="0"/>
              <a:t>Οι φορείς μπορεί να είναι:</a:t>
            </a:r>
            <a:endParaRPr lang="el-GR" sz="2000" u="sng" dirty="0"/>
          </a:p>
          <a:p>
            <a:pPr algn="just"/>
            <a:r>
              <a:rPr lang="el-GR" sz="2000" dirty="0" smtClean="0">
                <a:solidFill>
                  <a:schemeClr val="bg1"/>
                </a:solidFill>
              </a:rPr>
              <a:t>α) Νοσοκομεία (γενικά ή ειδικά)</a:t>
            </a:r>
          </a:p>
          <a:p>
            <a:pPr algn="just"/>
            <a:r>
              <a:rPr lang="el-GR" sz="2000" dirty="0">
                <a:solidFill>
                  <a:schemeClr val="bg1"/>
                </a:solidFill>
              </a:rPr>
              <a:t>β</a:t>
            </a:r>
            <a:r>
              <a:rPr lang="el-GR" sz="2000" dirty="0" smtClean="0">
                <a:solidFill>
                  <a:schemeClr val="bg1"/>
                </a:solidFill>
              </a:rPr>
              <a:t>) Ακαδημαϊκά Ιδρύματα ή επιμέρους σχολές/τμήματα</a:t>
            </a:r>
          </a:p>
          <a:p>
            <a:pPr algn="just"/>
            <a:r>
              <a:rPr lang="el-GR" sz="2000" dirty="0">
                <a:solidFill>
                  <a:schemeClr val="bg1"/>
                </a:solidFill>
              </a:rPr>
              <a:t>γ</a:t>
            </a:r>
            <a:r>
              <a:rPr lang="el-GR" sz="2000" dirty="0" smtClean="0">
                <a:solidFill>
                  <a:schemeClr val="bg1"/>
                </a:solidFill>
              </a:rPr>
              <a:t>) Ερευνητικά Κέντρα</a:t>
            </a:r>
          </a:p>
          <a:p>
            <a:pPr algn="just"/>
            <a:r>
              <a:rPr lang="el-GR" sz="2000" dirty="0">
                <a:solidFill>
                  <a:schemeClr val="bg1"/>
                </a:solidFill>
              </a:rPr>
              <a:t>δ</a:t>
            </a:r>
            <a:r>
              <a:rPr lang="el-GR" sz="2000" dirty="0" smtClean="0">
                <a:solidFill>
                  <a:schemeClr val="bg1"/>
                </a:solidFill>
              </a:rPr>
              <a:t>) Κέντρα Τεκμηρίωσης και Πληροφόρησης</a:t>
            </a:r>
          </a:p>
          <a:p>
            <a:pPr algn="just"/>
            <a:r>
              <a:rPr lang="el-GR" sz="2000" dirty="0">
                <a:solidFill>
                  <a:schemeClr val="bg1"/>
                </a:solidFill>
              </a:rPr>
              <a:t>ε</a:t>
            </a:r>
            <a:r>
              <a:rPr lang="el-GR" sz="2000" dirty="0" smtClean="0">
                <a:solidFill>
                  <a:schemeClr val="bg1"/>
                </a:solidFill>
              </a:rPr>
              <a:t>) Ασφαλιστικοί Οργανισμοί</a:t>
            </a:r>
          </a:p>
          <a:p>
            <a:pPr algn="just"/>
            <a:r>
              <a:rPr lang="el-GR" sz="2000" dirty="0" smtClean="0">
                <a:solidFill>
                  <a:schemeClr val="bg1"/>
                </a:solidFill>
              </a:rPr>
              <a:t>στ) Φαρμακευτικές Εταιρείες</a:t>
            </a:r>
          </a:p>
          <a:p>
            <a:pPr algn="just"/>
            <a:r>
              <a:rPr lang="el-GR" sz="2000" dirty="0" smtClean="0">
                <a:solidFill>
                  <a:schemeClr val="bg1"/>
                </a:solidFill>
              </a:rPr>
              <a:t>Ζ) Λοιπές Υπηρεσίες του Εθνικού Συστήματος Υγείας (όπως, Κέντρα Υγείας, Σταθμοί Βοηθειών, Μονάδες προληπτικής Ιατρικής κ.ά.)</a:t>
            </a:r>
            <a:endParaRPr lang="el-GR" sz="2000" dirty="0">
              <a:solidFill>
                <a:schemeClr val="bg1"/>
              </a:solidFill>
            </a:endParaRPr>
          </a:p>
        </p:txBody>
      </p:sp>
    </p:spTree>
    <p:extLst>
      <p:ext uri="{BB962C8B-B14F-4D97-AF65-F5344CB8AC3E}">
        <p14:creationId xmlns:p14="http://schemas.microsoft.com/office/powerpoint/2010/main" val="35545573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lstStyle/>
          <a:p>
            <a:pPr algn="ctr"/>
            <a:r>
              <a:rPr lang="el-GR" sz="2000" b="1" dirty="0" smtClean="0"/>
              <a:t>ΝΟΣΟΚΟΜΕΙΑΚΕΣ ΒΙΒΛΙΟΘΗΚΕΣ ΚΑΙ ΥΠΗΡΕΣΙΕΣ ΠΛΗΡΟΦΟΡΗΣΗΣ</a:t>
            </a:r>
            <a:endParaRPr lang="el-GR" sz="2000" b="1" dirty="0"/>
          </a:p>
        </p:txBody>
      </p:sp>
      <p:sp>
        <p:nvSpPr>
          <p:cNvPr id="3" name="Θέση περιεχομένου 2"/>
          <p:cNvSpPr>
            <a:spLocks noGrp="1"/>
          </p:cNvSpPr>
          <p:nvPr>
            <p:ph idx="1"/>
          </p:nvPr>
        </p:nvSpPr>
        <p:spPr>
          <a:solidFill>
            <a:schemeClr val="accent2">
              <a:lumMod val="20000"/>
              <a:lumOff val="80000"/>
            </a:schemeClr>
          </a:solidFill>
        </p:spPr>
        <p:txBody>
          <a:bodyPr>
            <a:normAutofit fontScale="92500" lnSpcReduction="10000"/>
          </a:bodyPr>
          <a:lstStyle/>
          <a:p>
            <a:pPr algn="just"/>
            <a:r>
              <a:rPr lang="el-GR" sz="2000" u="sng" dirty="0" smtClean="0">
                <a:solidFill>
                  <a:srgbClr val="7030A0"/>
                </a:solidFill>
              </a:rPr>
              <a:t>Οι Νοσοκομειακές βιβλιοθήκες:</a:t>
            </a:r>
          </a:p>
          <a:p>
            <a:pPr algn="just"/>
            <a:r>
              <a:rPr lang="el-GR" dirty="0"/>
              <a:t>	</a:t>
            </a:r>
            <a:r>
              <a:rPr lang="el-GR" dirty="0" smtClean="0"/>
              <a:t>- </a:t>
            </a:r>
            <a:r>
              <a:rPr lang="el-GR" sz="2000" dirty="0" smtClean="0">
                <a:solidFill>
                  <a:schemeClr val="accent2">
                    <a:lumMod val="50000"/>
                  </a:schemeClr>
                </a:solidFill>
              </a:rPr>
              <a:t>Αναπτύσσουν δραστηριότητες που υποστηρίζουν, με την παροχή ψηφιακού και συμβατικού υλικού, τους εμπλεκόμενους σε ένα νοσοκομείο επαγγελματίες και, πολλές φορές, τους ίδιους τους ασθενείς.</a:t>
            </a:r>
          </a:p>
          <a:p>
            <a:pPr algn="just"/>
            <a:r>
              <a:rPr lang="el-GR" sz="2000" dirty="0" smtClean="0">
                <a:solidFill>
                  <a:schemeClr val="accent2">
                    <a:lumMod val="50000"/>
                  </a:schemeClr>
                </a:solidFill>
              </a:rPr>
              <a:t>	- Έχουν ενεργό συμμετοχή στις εκπαιδευτικές δραστηριότητες του νοσοκομείου, στην εκπαίδευση του προσωπικού πάνω σε ζητήματα διαχείρισης πληροφοριών, στην οργάνωση και την παροχή έντυπων και ηλεκτρονικών πηγών προερχόμενων από το εσωτερικό ή το εξωτερικό του νοσοκομείου, καθώς και στην παροχή ειδικής πληροφόρησης για την υποστήριξη της έρευνας.  </a:t>
            </a:r>
            <a:endParaRPr lang="el-GR" sz="2000" dirty="0">
              <a:solidFill>
                <a:schemeClr val="accent2">
                  <a:lumMod val="50000"/>
                </a:schemeClr>
              </a:solidFill>
            </a:endParaRPr>
          </a:p>
        </p:txBody>
      </p:sp>
    </p:spTree>
    <p:extLst>
      <p:ext uri="{BB962C8B-B14F-4D97-AF65-F5344CB8AC3E}">
        <p14:creationId xmlns:p14="http://schemas.microsoft.com/office/powerpoint/2010/main" val="33602980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pPr algn="ctr"/>
            <a:r>
              <a:rPr lang="el-GR" sz="2000" b="1" dirty="0" smtClean="0">
                <a:solidFill>
                  <a:schemeClr val="tx1">
                    <a:lumMod val="85000"/>
                    <a:lumOff val="15000"/>
                  </a:schemeClr>
                </a:solidFill>
              </a:rPr>
              <a:t>ΟΙ ΥΠΗΡΕΣΙΕΣ ΤΩΝ ΝΟΣΟΚΟΜΕΙΑΚΩΝ ΒΙΒΛΙΟΘΗΚΩΝ</a:t>
            </a:r>
            <a:endParaRPr lang="el-GR" sz="2000" b="1" dirty="0">
              <a:solidFill>
                <a:schemeClr val="tx1">
                  <a:lumMod val="85000"/>
                  <a:lumOff val="15000"/>
                </a:schemeClr>
              </a:solidFill>
            </a:endParaRPr>
          </a:p>
        </p:txBody>
      </p:sp>
      <p:sp>
        <p:nvSpPr>
          <p:cNvPr id="3" name="Θέση περιεχομένου 2"/>
          <p:cNvSpPr>
            <a:spLocks noGrp="1"/>
          </p:cNvSpPr>
          <p:nvPr>
            <p:ph idx="1"/>
          </p:nvPr>
        </p:nvSpPr>
        <p:spPr>
          <a:solidFill>
            <a:schemeClr val="accent2"/>
          </a:solidFill>
        </p:spPr>
        <p:txBody>
          <a:bodyPr/>
          <a:lstStyle/>
          <a:p>
            <a:pPr algn="just">
              <a:buFont typeface="Wingdings" pitchFamily="2" charset="2"/>
              <a:buChar char="§"/>
            </a:pPr>
            <a:r>
              <a:rPr lang="el-GR" dirty="0" smtClean="0">
                <a:solidFill>
                  <a:schemeClr val="bg1"/>
                </a:solidFill>
              </a:rPr>
              <a:t>Υπηρεσίες πρόσβασης στην εθνική και διεθνή ιατρική, νοσηλευτική και διοικητική πληροφορία, και πρόσβασης σε ψηφιακές πηγές πληροφόρησης.</a:t>
            </a:r>
          </a:p>
          <a:p>
            <a:pPr algn="just">
              <a:buFont typeface="Wingdings" pitchFamily="2" charset="2"/>
              <a:buChar char="§"/>
            </a:pPr>
            <a:r>
              <a:rPr lang="el-GR" dirty="0" smtClean="0">
                <a:solidFill>
                  <a:schemeClr val="bg1"/>
                </a:solidFill>
              </a:rPr>
              <a:t>Πηγές παραπεμπτικής πληροφόρησης: βάσεις δεδομένων, συλλογικοί κατάλογοι περιοδικών, συλλογικοί κατάλογοι βιβλίων, δομημένα ευρετήρια, κατάλογοι σύνδεσης με ηλεκτρονικά περιοδικά.</a:t>
            </a:r>
          </a:p>
          <a:p>
            <a:pPr algn="just">
              <a:buFont typeface="Wingdings" pitchFamily="2" charset="2"/>
              <a:buChar char="§"/>
            </a:pPr>
            <a:r>
              <a:rPr lang="el-GR" dirty="0" smtClean="0">
                <a:solidFill>
                  <a:schemeClr val="bg1"/>
                </a:solidFill>
              </a:rPr>
              <a:t>Πηγές άμεσης αξιοποίησης: ηλεκτρονικά περιοδικά, διδακτορικά σε ψηφιακή μορφή, ηλεκτρονικά βιβλία, διασυνδεδεμένα πολυμέσα.</a:t>
            </a:r>
          </a:p>
          <a:p>
            <a:pPr algn="just">
              <a:buFont typeface="Wingdings" pitchFamily="2" charset="2"/>
              <a:buChar char="§"/>
            </a:pPr>
            <a:r>
              <a:rPr lang="el-GR" dirty="0" smtClean="0">
                <a:solidFill>
                  <a:schemeClr val="bg1"/>
                </a:solidFill>
              </a:rPr>
              <a:t>Υπηρεσίες εκπαίδευσης και παροχής σύγχρονων μέσων διδασκαλίας.</a:t>
            </a:r>
          </a:p>
          <a:p>
            <a:pPr algn="just">
              <a:buFont typeface="Wingdings" pitchFamily="2" charset="2"/>
              <a:buChar char="§"/>
            </a:pPr>
            <a:r>
              <a:rPr lang="el-GR" dirty="0" smtClean="0">
                <a:solidFill>
                  <a:schemeClr val="bg1"/>
                </a:solidFill>
              </a:rPr>
              <a:t>Υπηρεσίες υποστήριξης ερευνητικού έργου των επαγγελματιών υγείας.</a:t>
            </a:r>
          </a:p>
          <a:p>
            <a:pPr algn="just">
              <a:buFont typeface="Wingdings" pitchFamily="2" charset="2"/>
              <a:buChar char="§"/>
            </a:pPr>
            <a:r>
              <a:rPr lang="el-GR" dirty="0" smtClean="0">
                <a:solidFill>
                  <a:schemeClr val="bg1"/>
                </a:solidFill>
              </a:rPr>
              <a:t>Υπηρεσίες κάλυψης πληροφοριακών αναγκών των χρηστών των υπηρεσιών υγείας.</a:t>
            </a:r>
            <a:endParaRPr lang="el-GR" dirty="0">
              <a:solidFill>
                <a:schemeClr val="bg1"/>
              </a:solidFill>
            </a:endParaRPr>
          </a:p>
        </p:txBody>
      </p:sp>
    </p:spTree>
    <p:extLst>
      <p:ext uri="{BB962C8B-B14F-4D97-AF65-F5344CB8AC3E}">
        <p14:creationId xmlns:p14="http://schemas.microsoft.com/office/powerpoint/2010/main" val="21812165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lstStyle/>
          <a:p>
            <a:pPr algn="ctr"/>
            <a:r>
              <a:rPr lang="el-GR" sz="2000" b="1" dirty="0" smtClean="0">
                <a:solidFill>
                  <a:schemeClr val="accent2">
                    <a:lumMod val="50000"/>
                  </a:schemeClr>
                </a:solidFill>
              </a:rPr>
              <a:t>ΒΑΣΙΚΕΣ ΚΑΤΗΓΟΡΙΕΣ ΠΛΗΡΟΦΟΡΙΑΚΟΥ ΥΛΙΚΟΥ</a:t>
            </a:r>
            <a:endParaRPr lang="el-GR" sz="2000" b="1" dirty="0">
              <a:solidFill>
                <a:schemeClr val="accent2">
                  <a:lumMod val="50000"/>
                </a:schemeClr>
              </a:solidFill>
            </a:endParaRPr>
          </a:p>
        </p:txBody>
      </p:sp>
      <p:sp>
        <p:nvSpPr>
          <p:cNvPr id="3" name="Θέση περιεχομένου 2"/>
          <p:cNvSpPr>
            <a:spLocks noGrp="1"/>
          </p:cNvSpPr>
          <p:nvPr>
            <p:ph idx="1"/>
          </p:nvPr>
        </p:nvSpPr>
        <p:spPr>
          <a:solidFill>
            <a:schemeClr val="accent3">
              <a:lumMod val="50000"/>
            </a:schemeClr>
          </a:solidFill>
        </p:spPr>
        <p:txBody>
          <a:bodyPr/>
          <a:lstStyle/>
          <a:p>
            <a:pPr marL="285750" indent="-285750">
              <a:buFont typeface="Arial" pitchFamily="34" charset="0"/>
              <a:buChar char="•"/>
            </a:pPr>
            <a:r>
              <a:rPr lang="el-GR" dirty="0" smtClean="0">
                <a:solidFill>
                  <a:schemeClr val="bg1"/>
                </a:solidFill>
              </a:rPr>
              <a:t>Βιβλιογραφίες (ειδικές και γενικές, διεθνείς</a:t>
            </a:r>
            <a:r>
              <a:rPr lang="en-US" dirty="0" smtClean="0">
                <a:solidFill>
                  <a:schemeClr val="bg1"/>
                </a:solidFill>
              </a:rPr>
              <a:t> </a:t>
            </a:r>
            <a:r>
              <a:rPr lang="el-GR" dirty="0" smtClean="0">
                <a:solidFill>
                  <a:schemeClr val="bg1"/>
                </a:solidFill>
              </a:rPr>
              <a:t>και εθνικές, τρέχουσες και αναδρομικές).</a:t>
            </a:r>
          </a:p>
          <a:p>
            <a:pPr marL="285750" indent="-285750">
              <a:buFont typeface="Arial" pitchFamily="34" charset="0"/>
              <a:buChar char="•"/>
            </a:pPr>
            <a:r>
              <a:rPr lang="el-GR" dirty="0" smtClean="0">
                <a:solidFill>
                  <a:schemeClr val="bg1"/>
                </a:solidFill>
              </a:rPr>
              <a:t>Βιογραφικά έργα (βιογραφικά λεξικά, λεξικά προσωπικοτήτων, </a:t>
            </a:r>
            <a:r>
              <a:rPr lang="en-US" dirty="0" smtClean="0">
                <a:solidFill>
                  <a:schemeClr val="bg1"/>
                </a:solidFill>
              </a:rPr>
              <a:t>Who’s Who </a:t>
            </a:r>
            <a:r>
              <a:rPr lang="el-GR" dirty="0" smtClean="0">
                <a:solidFill>
                  <a:schemeClr val="bg1"/>
                </a:solidFill>
              </a:rPr>
              <a:t>κ.ά.).</a:t>
            </a:r>
          </a:p>
          <a:p>
            <a:pPr marL="285750" indent="-285750">
              <a:buFont typeface="Arial" pitchFamily="34" charset="0"/>
              <a:buChar char="•"/>
            </a:pPr>
            <a:r>
              <a:rPr lang="el-GR" dirty="0" smtClean="0">
                <a:solidFill>
                  <a:schemeClr val="bg1"/>
                </a:solidFill>
              </a:rPr>
              <a:t>Εγκυκλοπαίδειες , γενικές και ειδικές.</a:t>
            </a:r>
          </a:p>
          <a:p>
            <a:pPr marL="285750" indent="-285750">
              <a:buFont typeface="Arial" pitchFamily="34" charset="0"/>
              <a:buChar char="•"/>
            </a:pPr>
            <a:r>
              <a:rPr lang="el-GR" dirty="0" smtClean="0">
                <a:solidFill>
                  <a:schemeClr val="bg1"/>
                </a:solidFill>
              </a:rPr>
              <a:t>Εγχειρίδια.</a:t>
            </a:r>
          </a:p>
          <a:p>
            <a:pPr marL="285750" indent="-285750">
              <a:buFont typeface="Arial" pitchFamily="34" charset="0"/>
              <a:buChar char="•"/>
            </a:pPr>
            <a:r>
              <a:rPr lang="el-GR" dirty="0" smtClean="0">
                <a:solidFill>
                  <a:schemeClr val="bg1"/>
                </a:solidFill>
              </a:rPr>
              <a:t>Επετηρίδες (ετήσια δημοσιεύματα, τα οποία έχουν στόχο την ανακεφαλαίωση θεμάτων και πληροφοριών).</a:t>
            </a:r>
          </a:p>
          <a:p>
            <a:pPr marL="285750" indent="-285750">
              <a:buFont typeface="Arial" pitchFamily="34" charset="0"/>
              <a:buChar char="•"/>
            </a:pPr>
            <a:r>
              <a:rPr lang="el-GR" dirty="0" smtClean="0">
                <a:solidFill>
                  <a:schemeClr val="bg1"/>
                </a:solidFill>
              </a:rPr>
              <a:t>Ευρετήρια.</a:t>
            </a:r>
          </a:p>
          <a:p>
            <a:pPr marL="285750" indent="-285750">
              <a:buFont typeface="Arial" pitchFamily="34" charset="0"/>
              <a:buChar char="•"/>
            </a:pPr>
            <a:r>
              <a:rPr lang="el-GR" dirty="0" smtClean="0">
                <a:solidFill>
                  <a:schemeClr val="bg1"/>
                </a:solidFill>
              </a:rPr>
              <a:t>Κατάλογοι.</a:t>
            </a:r>
          </a:p>
          <a:p>
            <a:pPr marL="285750" indent="-285750">
              <a:buFont typeface="Arial" pitchFamily="34" charset="0"/>
              <a:buChar char="•"/>
            </a:pPr>
            <a:r>
              <a:rPr lang="el-GR" dirty="0" smtClean="0">
                <a:solidFill>
                  <a:schemeClr val="bg1"/>
                </a:solidFill>
              </a:rPr>
              <a:t>Λεξικά.</a:t>
            </a:r>
          </a:p>
          <a:p>
            <a:pPr marL="285750" indent="-285750">
              <a:buFont typeface="Arial" pitchFamily="34" charset="0"/>
              <a:buChar char="•"/>
            </a:pPr>
            <a:endParaRPr lang="el-GR" dirty="0" smtClean="0">
              <a:solidFill>
                <a:schemeClr val="bg1"/>
              </a:solidFill>
            </a:endParaRPr>
          </a:p>
          <a:p>
            <a:pPr marL="285750" indent="-285750">
              <a:buFont typeface="Arial" pitchFamily="34" charset="0"/>
              <a:buChar char="•"/>
            </a:pPr>
            <a:endParaRPr lang="el-GR" dirty="0">
              <a:solidFill>
                <a:schemeClr val="bg1"/>
              </a:solidFill>
            </a:endParaRPr>
          </a:p>
        </p:txBody>
      </p:sp>
    </p:spTree>
    <p:extLst>
      <p:ext uri="{BB962C8B-B14F-4D97-AF65-F5344CB8AC3E}">
        <p14:creationId xmlns:p14="http://schemas.microsoft.com/office/powerpoint/2010/main" val="24588188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a:lstStyle/>
          <a:p>
            <a:pPr algn="ctr"/>
            <a:r>
              <a:rPr lang="el-GR" sz="2000" b="1" dirty="0" smtClean="0"/>
              <a:t>ΒΑΣΙΚΕΣ ΚΑΤΗΓΟΡΙΕΣ ΠΛΗΡΟΦΟΡΙΑΚΟΥ ΥΛΙΚΟΥ</a:t>
            </a:r>
            <a:endParaRPr lang="el-GR" sz="2000" b="1" dirty="0"/>
          </a:p>
        </p:txBody>
      </p:sp>
      <p:sp>
        <p:nvSpPr>
          <p:cNvPr id="3" name="Θέση περιεχομένου 2"/>
          <p:cNvSpPr>
            <a:spLocks noGrp="1"/>
          </p:cNvSpPr>
          <p:nvPr>
            <p:ph idx="1"/>
          </p:nvPr>
        </p:nvSpPr>
        <p:spPr>
          <a:solidFill>
            <a:srgbClr val="FFC000"/>
          </a:solidFill>
        </p:spPr>
        <p:txBody>
          <a:bodyPr>
            <a:normAutofit/>
          </a:bodyPr>
          <a:lstStyle/>
          <a:p>
            <a:pPr>
              <a:buFont typeface="Arial" pitchFamily="34" charset="0"/>
              <a:buChar char="•"/>
            </a:pPr>
            <a:r>
              <a:rPr lang="el-GR" sz="2000" dirty="0" smtClean="0"/>
              <a:t>Ηλεκτρονικά βιβλία.</a:t>
            </a:r>
          </a:p>
          <a:p>
            <a:pPr>
              <a:buFont typeface="Arial" pitchFamily="34" charset="0"/>
              <a:buChar char="•"/>
            </a:pPr>
            <a:r>
              <a:rPr lang="el-GR" sz="2000" dirty="0" smtClean="0"/>
              <a:t>Ηλεκτρονικά περιοδικά.</a:t>
            </a:r>
          </a:p>
          <a:p>
            <a:pPr>
              <a:buFont typeface="Arial" pitchFamily="34" charset="0"/>
              <a:buChar char="•"/>
            </a:pPr>
            <a:r>
              <a:rPr lang="el-GR" sz="2000" dirty="0" smtClean="0"/>
              <a:t>Βάσεις δεδομένων.</a:t>
            </a:r>
          </a:p>
          <a:p>
            <a:pPr>
              <a:buFont typeface="Arial" pitchFamily="34" charset="0"/>
              <a:buChar char="•"/>
            </a:pPr>
            <a:r>
              <a:rPr lang="el-GR" sz="2000" dirty="0" smtClean="0"/>
              <a:t>Ηλεκτρονικές πύλες οργανισμών.</a:t>
            </a:r>
          </a:p>
          <a:p>
            <a:pPr>
              <a:buFont typeface="Arial" pitchFamily="34" charset="0"/>
              <a:buChar char="•"/>
            </a:pPr>
            <a:r>
              <a:rPr lang="el-GR" sz="2000" dirty="0" smtClean="0"/>
              <a:t>Μηχανές αναζήτησης.</a:t>
            </a:r>
          </a:p>
          <a:p>
            <a:pPr>
              <a:buFont typeface="Arial" pitchFamily="34" charset="0"/>
              <a:buChar char="•"/>
            </a:pPr>
            <a:r>
              <a:rPr lang="el-GR" sz="2000" dirty="0" smtClean="0"/>
              <a:t>Θεματικοί οδηγοί και πύλες.</a:t>
            </a:r>
          </a:p>
          <a:p>
            <a:pPr>
              <a:buFont typeface="Arial" pitchFamily="34" charset="0"/>
              <a:buChar char="•"/>
            </a:pPr>
            <a:r>
              <a:rPr lang="el-GR" sz="2000" dirty="0" smtClean="0"/>
              <a:t>Υπηρεσίες τρέχουσας ενημέρωσης.</a:t>
            </a:r>
            <a:endParaRPr lang="el-GR" sz="2000" dirty="0"/>
          </a:p>
        </p:txBody>
      </p:sp>
    </p:spTree>
    <p:extLst>
      <p:ext uri="{BB962C8B-B14F-4D97-AF65-F5344CB8AC3E}">
        <p14:creationId xmlns:p14="http://schemas.microsoft.com/office/powerpoint/2010/main" val="24753099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1">
            <a:schemeClr val="accent4"/>
          </a:lnRef>
          <a:fillRef idx="3">
            <a:schemeClr val="accent4"/>
          </a:fillRef>
          <a:effectRef idx="2">
            <a:schemeClr val="accent4"/>
          </a:effectRef>
          <a:fontRef idx="minor">
            <a:schemeClr val="lt1"/>
          </a:fontRef>
        </p:style>
        <p:txBody>
          <a:bodyPr/>
          <a:lstStyle/>
          <a:p>
            <a:pPr algn="ctr"/>
            <a:r>
              <a:rPr lang="el-GR" sz="2000" b="1" dirty="0" smtClean="0"/>
              <a:t>ΣΥΝΔΕΣΗ ΠΟΙΟΤΗΤΑΣ, ΑΣΦΑΛΕΙΑΣ ΚΑΙ ΠΛΗΡΟΦΟΡΗΣΗΣ ΣΤΗΝ ΠΑΡΑΓΩΓΗ ΥΠΗΡΕΣΙΩΝ ΥΓΕΙΑΣ</a:t>
            </a:r>
            <a:endParaRPr lang="el-GR" sz="2000" b="1" dirty="0"/>
          </a:p>
        </p:txBody>
      </p:sp>
      <p:sp>
        <p:nvSpPr>
          <p:cNvPr id="3" name="Θέση περιεχομένου 2"/>
          <p:cNvSpPr>
            <a:spLocks noGrp="1"/>
          </p:cNvSpPr>
          <p:nvPr>
            <p:ph idx="1"/>
          </p:nvPr>
        </p:nvSpPr>
        <p:spPr>
          <a:solidFill>
            <a:schemeClr val="accent6">
              <a:lumMod val="60000"/>
              <a:lumOff val="40000"/>
            </a:schemeClr>
          </a:solidFill>
        </p:spPr>
        <p:txBody>
          <a:bodyPr>
            <a:normAutofit fontScale="92500" lnSpcReduction="20000"/>
          </a:bodyPr>
          <a:lstStyle/>
          <a:p>
            <a:pPr algn="just">
              <a:buFontTx/>
              <a:buChar char="-"/>
            </a:pPr>
            <a:r>
              <a:rPr lang="el-GR" dirty="0" smtClean="0">
                <a:solidFill>
                  <a:srgbClr val="7030A0"/>
                </a:solidFill>
              </a:rPr>
              <a:t>Η Ποιότητα των υπηρεσιών και τα συστήματα διοίκησης της ποιότητας εξαρτώνται από την αποτελεσματική διαχείριση δεδομένων, πληροφορίας και γνώσης.</a:t>
            </a:r>
          </a:p>
          <a:p>
            <a:pPr algn="just">
              <a:buFontTx/>
              <a:buChar char="-"/>
            </a:pPr>
            <a:r>
              <a:rPr lang="el-GR" dirty="0" smtClean="0">
                <a:solidFill>
                  <a:schemeClr val="accent5">
                    <a:lumMod val="50000"/>
                  </a:schemeClr>
                </a:solidFill>
              </a:rPr>
              <a:t>Η αλληλεπίδραση με το εξωτερικό περιβάλλον μιας μονάδας υγείας δημιουργεί πρόσθετες πληροφοριακές απαιτήσεις. Οι βασικές πληροφοριακές απαιτήσεις κατά το πρότυπο </a:t>
            </a:r>
            <a:r>
              <a:rPr lang="en-US" dirty="0" smtClean="0">
                <a:solidFill>
                  <a:schemeClr val="accent5">
                    <a:lumMod val="50000"/>
                  </a:schemeClr>
                </a:solidFill>
              </a:rPr>
              <a:t>ISO</a:t>
            </a:r>
            <a:r>
              <a:rPr lang="el-GR" dirty="0" smtClean="0">
                <a:solidFill>
                  <a:schemeClr val="accent5">
                    <a:lumMod val="50000"/>
                  </a:schemeClr>
                </a:solidFill>
              </a:rPr>
              <a:t> 9001 αφορούν:</a:t>
            </a:r>
          </a:p>
          <a:p>
            <a:pPr marL="0" indent="0" algn="just"/>
            <a:r>
              <a:rPr lang="el-GR" dirty="0">
                <a:solidFill>
                  <a:schemeClr val="accent5">
                    <a:lumMod val="50000"/>
                  </a:schemeClr>
                </a:solidFill>
              </a:rPr>
              <a:t>	</a:t>
            </a:r>
            <a:endParaRPr lang="el-GR" dirty="0" smtClean="0">
              <a:solidFill>
                <a:schemeClr val="accent5">
                  <a:lumMod val="50000"/>
                </a:schemeClr>
              </a:solidFill>
            </a:endParaRPr>
          </a:p>
          <a:p>
            <a:pPr marL="0" indent="0" algn="just"/>
            <a:r>
              <a:rPr lang="el-GR" dirty="0">
                <a:solidFill>
                  <a:schemeClr val="tx1">
                    <a:lumMod val="95000"/>
                    <a:lumOff val="5000"/>
                  </a:schemeClr>
                </a:solidFill>
              </a:rPr>
              <a:t>	</a:t>
            </a:r>
            <a:r>
              <a:rPr lang="el-GR" dirty="0" smtClean="0">
                <a:solidFill>
                  <a:srgbClr val="C00000"/>
                </a:solidFill>
              </a:rPr>
              <a:t>α) τη διαχείριση των σχέσεων της μονάδας υγείας με τους 			χρήστες και τη διακίνηση των ασθενών εντός της.</a:t>
            </a:r>
          </a:p>
          <a:p>
            <a:pPr marL="0" indent="0" algn="just"/>
            <a:r>
              <a:rPr lang="el-GR" dirty="0" smtClean="0">
                <a:solidFill>
                  <a:srgbClr val="C00000"/>
                </a:solidFill>
              </a:rPr>
              <a:t>	β) τη διαχείριση αποθηκών και φαρμακείου.</a:t>
            </a:r>
          </a:p>
          <a:p>
            <a:pPr marL="0" indent="0" algn="just"/>
            <a:r>
              <a:rPr lang="el-GR" dirty="0" smtClean="0">
                <a:solidFill>
                  <a:srgbClr val="C00000"/>
                </a:solidFill>
              </a:rPr>
              <a:t>	γ) τη διαχείριση σχέσεων με τους προμηθευτές.</a:t>
            </a:r>
          </a:p>
          <a:p>
            <a:pPr marL="0" indent="0" algn="just"/>
            <a:r>
              <a:rPr lang="el-GR" dirty="0" smtClean="0">
                <a:solidFill>
                  <a:srgbClr val="C00000"/>
                </a:solidFill>
              </a:rPr>
              <a:t>	δ) τη διοίκηση ανθρώπινων πόρων.</a:t>
            </a:r>
          </a:p>
          <a:p>
            <a:pPr marL="0" indent="0" algn="just"/>
            <a:r>
              <a:rPr lang="el-GR" dirty="0" smtClean="0">
                <a:solidFill>
                  <a:srgbClr val="C00000"/>
                </a:solidFill>
              </a:rPr>
              <a:t>	ε) τη συντήρηση του εξοπλισμού.</a:t>
            </a:r>
          </a:p>
          <a:p>
            <a:pPr marL="0" indent="0" algn="just"/>
            <a:r>
              <a:rPr lang="el-GR" dirty="0" smtClean="0">
                <a:solidFill>
                  <a:srgbClr val="C00000"/>
                </a:solidFill>
              </a:rPr>
              <a:t> </a:t>
            </a:r>
            <a:endParaRPr lang="el-GR" dirty="0">
              <a:solidFill>
                <a:srgbClr val="C00000"/>
              </a:solidFill>
            </a:endParaRPr>
          </a:p>
        </p:txBody>
      </p:sp>
    </p:spTree>
    <p:extLst>
      <p:ext uri="{BB962C8B-B14F-4D97-AF65-F5344CB8AC3E}">
        <p14:creationId xmlns:p14="http://schemas.microsoft.com/office/powerpoint/2010/main" val="3911556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83568" y="365760"/>
            <a:ext cx="7704856" cy="686976"/>
          </a:xfrm>
          <a:solidFill>
            <a:schemeClr val="accent2">
              <a:lumMod val="75000"/>
            </a:schemeClr>
          </a:solidFill>
          <a:effectLst>
            <a:innerShdw blurRad="63500" dist="50800" dir="13500000">
              <a:prstClr val="black">
                <a:alpha val="50000"/>
              </a:prstClr>
            </a:innerShdw>
          </a:effectLst>
        </p:spPr>
        <p:txBody>
          <a:bodyPr/>
          <a:lstStyle/>
          <a:p>
            <a:pPr algn="ctr"/>
            <a:r>
              <a:rPr lang="en-US" sz="2000" b="1" dirty="0">
                <a:solidFill>
                  <a:schemeClr val="accent3">
                    <a:lumMod val="50000"/>
                  </a:schemeClr>
                </a:solidFill>
              </a:rPr>
              <a:t>Updated: Health IT for You: Giving You Access to Your Medical Records When and Where They're Needed</a:t>
            </a:r>
            <a:endParaRPr lang="el-GR" sz="2000" b="1" dirty="0">
              <a:solidFill>
                <a:schemeClr val="accent3">
                  <a:lumMod val="50000"/>
                </a:schemeClr>
              </a:solidFill>
            </a:endParaRPr>
          </a:p>
        </p:txBody>
      </p:sp>
      <p:pic>
        <p:nvPicPr>
          <p:cNvPr id="4" name="Updated  Health IT for You  Giving You Access to Your Medical Records When and Where They're Neede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01763" y="1100138"/>
            <a:ext cx="6364287" cy="3579812"/>
          </a:xfrm>
          <a:solidFill>
            <a:schemeClr val="accent3">
              <a:lumMod val="60000"/>
              <a:lumOff val="40000"/>
            </a:schemeClr>
          </a:solidFill>
        </p:spPr>
      </p:pic>
    </p:spTree>
    <p:extLst>
      <p:ext uri="{BB962C8B-B14F-4D97-AF65-F5344CB8AC3E}">
        <p14:creationId xmlns:p14="http://schemas.microsoft.com/office/powerpoint/2010/main" val="14471057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pPr algn="ctr"/>
            <a:r>
              <a:rPr lang="el-GR" sz="2000" b="1" dirty="0" smtClean="0">
                <a:solidFill>
                  <a:srgbClr val="FF0000"/>
                </a:solidFill>
              </a:rPr>
              <a:t>ΠΛΗΡΟΦΟΡΙΑΚΑ ΣΥΣΤΗΜΑΤΑ ΚΑΙ ΥΠΟΣΤΗΡΙΞΗ ΤΗΣ ΠΟΙΟΤΗΤΑΣ ΣΤΙΣ ΥΠΗΡΕΣΙΕΣ ΥΓΕΙΑΣ</a:t>
            </a:r>
            <a:endParaRPr lang="el-GR" sz="2000" b="1" dirty="0">
              <a:solidFill>
                <a:srgbClr val="FF0000"/>
              </a:solidFill>
            </a:endParaRPr>
          </a:p>
        </p:txBody>
      </p:sp>
      <p:sp>
        <p:nvSpPr>
          <p:cNvPr id="3" name="Θέση περιεχομένου 2"/>
          <p:cNvSpPr>
            <a:spLocks noGrp="1"/>
          </p:cNvSpPr>
          <p:nvPr>
            <p:ph idx="1"/>
          </p:nvPr>
        </p:nvSpPr>
        <p:spPr>
          <a:solidFill>
            <a:schemeClr val="accent4">
              <a:lumMod val="75000"/>
            </a:schemeClr>
          </a:solidFill>
        </p:spPr>
        <p:txBody>
          <a:bodyPr>
            <a:normAutofit lnSpcReduction="10000"/>
          </a:bodyPr>
          <a:lstStyle/>
          <a:p>
            <a:pPr algn="just">
              <a:buFontTx/>
              <a:buChar char="-"/>
            </a:pPr>
            <a:r>
              <a:rPr lang="el-GR" sz="2000" dirty="0" smtClean="0">
                <a:solidFill>
                  <a:schemeClr val="bg1"/>
                </a:solidFill>
              </a:rPr>
              <a:t>Υποστήριξη των ασθενών για τη μετά από ενημέρωσή τους επιλογή σε θέματα που αφορούν την υγεία τους.</a:t>
            </a:r>
          </a:p>
          <a:p>
            <a:pPr algn="just">
              <a:buFontTx/>
              <a:buChar char="-"/>
            </a:pPr>
            <a:r>
              <a:rPr lang="el-GR" sz="2000" dirty="0" smtClean="0">
                <a:solidFill>
                  <a:schemeClr val="bg1"/>
                </a:solidFill>
              </a:rPr>
              <a:t>Διαμόρφωση της κατάλληλης κουλτούρας των παραγωγών υπηρεσιών υγείας για τη βελτίωση της ποιότητας.</a:t>
            </a:r>
          </a:p>
          <a:p>
            <a:pPr algn="just">
              <a:buFontTx/>
              <a:buChar char="-"/>
            </a:pPr>
            <a:r>
              <a:rPr lang="el-GR" sz="2000" dirty="0" smtClean="0">
                <a:solidFill>
                  <a:schemeClr val="bg1"/>
                </a:solidFill>
              </a:rPr>
              <a:t>Ενίσχυση της διαφάνειας στα συστήματα υπηρεσιών υγείας. </a:t>
            </a:r>
          </a:p>
          <a:p>
            <a:pPr algn="just">
              <a:buFontTx/>
              <a:buChar char="-"/>
            </a:pPr>
            <a:r>
              <a:rPr lang="el-GR" sz="2000" dirty="0" smtClean="0">
                <a:solidFill>
                  <a:schemeClr val="bg1"/>
                </a:solidFill>
              </a:rPr>
              <a:t>Ενίσχυση της λογοδοσίας των παραγωγών των υπηρεσιών υγείας ως προς την ποιότητα των παρεχόμενων υπηρεσιών, αλλά και ως προς τις αποφάσεις για προμήθεια προϊόντων και υπηρεσιών.</a:t>
            </a:r>
            <a:endParaRPr lang="el-GR" sz="2000" dirty="0">
              <a:solidFill>
                <a:schemeClr val="bg1"/>
              </a:solidFill>
            </a:endParaRPr>
          </a:p>
        </p:txBody>
      </p:sp>
    </p:spTree>
    <p:extLst>
      <p:ext uri="{BB962C8B-B14F-4D97-AF65-F5344CB8AC3E}">
        <p14:creationId xmlns:p14="http://schemas.microsoft.com/office/powerpoint/2010/main" val="30460334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pPr algn="ctr"/>
            <a:r>
              <a:rPr lang="el-GR" sz="2000" b="1" dirty="0" smtClean="0"/>
              <a:t>Η ΠΛΗΡΟΦΟΡΙΑΚΗ ΣΥΜΠΕΡΙΦΟΡΑ ΑΣΘΕΝΩΝ ΚΑΙ ΕΠΑΓΓΕΛΜΑΤΙΩΝ ΥΓΕΙΑΣ</a:t>
            </a:r>
            <a:endParaRPr lang="el-GR" sz="2000" b="1" dirty="0"/>
          </a:p>
        </p:txBody>
      </p:sp>
      <p:sp>
        <p:nvSpPr>
          <p:cNvPr id="3" name="Θέση περιεχομένου 2"/>
          <p:cNvSpPr>
            <a:spLocks noGrp="1"/>
          </p:cNvSpPr>
          <p:nvPr>
            <p:ph idx="1"/>
          </p:nvPr>
        </p:nvSpPr>
        <p:spPr/>
        <p:txBody>
          <a:bodyPr>
            <a:normAutofit/>
          </a:bodyPr>
          <a:lstStyle/>
          <a:p>
            <a:pPr algn="ctr"/>
            <a:r>
              <a:rPr lang="el-GR" sz="2400" dirty="0" smtClean="0">
                <a:solidFill>
                  <a:srgbClr val="FF0000"/>
                </a:solidFill>
              </a:rPr>
              <a:t>ΧΡΗΣΤΗΣ ΠΛΗΡΟΦΟΡΙΑΣ</a:t>
            </a:r>
            <a:endParaRPr lang="el-GR" sz="2400" dirty="0">
              <a:solidFill>
                <a:srgbClr val="FF0000"/>
              </a:solidFill>
            </a:endParaRPr>
          </a:p>
        </p:txBody>
      </p:sp>
      <p:sp>
        <p:nvSpPr>
          <p:cNvPr id="10" name="Βέλος προς τα κάτω 9"/>
          <p:cNvSpPr/>
          <p:nvPr/>
        </p:nvSpPr>
        <p:spPr>
          <a:xfrm>
            <a:off x="4499992" y="1484784"/>
            <a:ext cx="45719"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10"/>
          <p:cNvSpPr/>
          <p:nvPr/>
        </p:nvSpPr>
        <p:spPr>
          <a:xfrm>
            <a:off x="3579430" y="1838609"/>
            <a:ext cx="19442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smtClean="0"/>
              <a:t>ΑΝΑΓΚΗ ΓΙΑ ΠΛΗΡΟΦΟΡΙΑ</a:t>
            </a:r>
            <a:endParaRPr lang="el-GR" sz="1600" b="1" dirty="0"/>
          </a:p>
        </p:txBody>
      </p:sp>
      <p:sp>
        <p:nvSpPr>
          <p:cNvPr id="12" name="Βέλος προς τα κάτω 11"/>
          <p:cNvSpPr/>
          <p:nvPr/>
        </p:nvSpPr>
        <p:spPr>
          <a:xfrm>
            <a:off x="4499992" y="2348880"/>
            <a:ext cx="45719"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p:cNvSpPr/>
          <p:nvPr/>
        </p:nvSpPr>
        <p:spPr>
          <a:xfrm>
            <a:off x="3419872" y="2636912"/>
            <a:ext cx="248427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smtClean="0"/>
              <a:t>ΣΥΜΠΕΡΙΦΟΡΑ ΚΑΤΆ ΤΗΝ ΑΝΑΖΗΤΗΣΗ ΠΛΗΡΟΦΟΡΙΩΝ</a:t>
            </a:r>
            <a:endParaRPr lang="el-GR" sz="1600" b="1" dirty="0"/>
          </a:p>
        </p:txBody>
      </p:sp>
      <p:cxnSp>
        <p:nvCxnSpPr>
          <p:cNvPr id="15" name="Ευθύγραμμο βέλος σύνδεσης 14"/>
          <p:cNvCxnSpPr/>
          <p:nvPr/>
        </p:nvCxnSpPr>
        <p:spPr>
          <a:xfrm flipH="1">
            <a:off x="3923928" y="3356992"/>
            <a:ext cx="432048"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Ορθογώνιο 15"/>
          <p:cNvSpPr/>
          <p:nvPr/>
        </p:nvSpPr>
        <p:spPr>
          <a:xfrm>
            <a:off x="2203344" y="3691880"/>
            <a:ext cx="216024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smtClean="0"/>
              <a:t>ΑΠΑΙΤΗΣΕΙΣ ΠΛΗΡΟΦΟΡΙΑΚΩΝ ΣΥΣΤΗΜΑΤΩΝ</a:t>
            </a:r>
            <a:endParaRPr lang="el-GR" sz="1600" b="1" dirty="0"/>
          </a:p>
        </p:txBody>
      </p:sp>
      <p:cxnSp>
        <p:nvCxnSpPr>
          <p:cNvPr id="18" name="Ευθύγραμμο βέλος σύνδεσης 17"/>
          <p:cNvCxnSpPr/>
          <p:nvPr/>
        </p:nvCxnSpPr>
        <p:spPr>
          <a:xfrm>
            <a:off x="5148064" y="3399834"/>
            <a:ext cx="560522"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Ορθογώνιο 18"/>
          <p:cNvSpPr/>
          <p:nvPr/>
        </p:nvSpPr>
        <p:spPr>
          <a:xfrm>
            <a:off x="5523646" y="3789040"/>
            <a:ext cx="203176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smtClean="0"/>
              <a:t>ΑΠΑΙΤΗΣΕΙΣ ΠΛΗΡΟΦΟΡΙΑΚΩΝ ΠΗΓΩΝ</a:t>
            </a:r>
            <a:endParaRPr lang="el-GR" sz="1600" b="1" dirty="0"/>
          </a:p>
        </p:txBody>
      </p:sp>
      <p:cxnSp>
        <p:nvCxnSpPr>
          <p:cNvPr id="21" name="Γωνιακή σύνδεση 20"/>
          <p:cNvCxnSpPr/>
          <p:nvPr/>
        </p:nvCxnSpPr>
        <p:spPr>
          <a:xfrm rot="10800000">
            <a:off x="2133180" y="3029032"/>
            <a:ext cx="782636" cy="514818"/>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Ορθογώνιο 21"/>
          <p:cNvSpPr/>
          <p:nvPr/>
        </p:nvSpPr>
        <p:spPr>
          <a:xfrm>
            <a:off x="572671" y="2743346"/>
            <a:ext cx="1479047" cy="726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t>ΕΠΙΤΥΧΙΑ</a:t>
            </a:r>
            <a:endParaRPr lang="el-GR" b="1" dirty="0"/>
          </a:p>
        </p:txBody>
      </p:sp>
      <p:cxnSp>
        <p:nvCxnSpPr>
          <p:cNvPr id="25" name="Γωνιακή σύνδεση 24"/>
          <p:cNvCxnSpPr>
            <a:stCxn id="19" idx="0"/>
          </p:cNvCxnSpPr>
          <p:nvPr/>
        </p:nvCxnSpPr>
        <p:spPr>
          <a:xfrm rot="5400000" flipH="1" flipV="1">
            <a:off x="6542200" y="3283771"/>
            <a:ext cx="502599" cy="507941"/>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Ορθογώνιο 26"/>
          <p:cNvSpPr/>
          <p:nvPr/>
        </p:nvSpPr>
        <p:spPr>
          <a:xfrm>
            <a:off x="7047470" y="2492896"/>
            <a:ext cx="1907704" cy="901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t>ΑΠΟΤΥΧΙΑ</a:t>
            </a:r>
            <a:endParaRPr lang="el-GR" b="1" dirty="0"/>
          </a:p>
        </p:txBody>
      </p:sp>
      <p:cxnSp>
        <p:nvCxnSpPr>
          <p:cNvPr id="31" name="Ευθύγραμμο βέλος σύνδεσης 30"/>
          <p:cNvCxnSpPr/>
          <p:nvPr/>
        </p:nvCxnSpPr>
        <p:spPr>
          <a:xfrm flipV="1">
            <a:off x="1151619" y="1838609"/>
            <a:ext cx="0" cy="7983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Ορθογώνιο 31"/>
          <p:cNvSpPr/>
          <p:nvPr/>
        </p:nvSpPr>
        <p:spPr>
          <a:xfrm>
            <a:off x="336281" y="1022947"/>
            <a:ext cx="1951825" cy="677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t>ΧΡΗΣΗ ΤΗΣ ΠΛΗΡΟΦΟΡΙΑΣ</a:t>
            </a:r>
            <a:endParaRPr lang="el-GR" b="1" dirty="0"/>
          </a:p>
        </p:txBody>
      </p:sp>
      <p:cxnSp>
        <p:nvCxnSpPr>
          <p:cNvPr id="39" name="Γωνιακή σύνδεση 38"/>
          <p:cNvCxnSpPr/>
          <p:nvPr/>
        </p:nvCxnSpPr>
        <p:spPr>
          <a:xfrm rot="5400000">
            <a:off x="-1800708" y="3609020"/>
            <a:ext cx="4104456" cy="288032"/>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Ορθογώνιο 39"/>
          <p:cNvSpPr/>
          <p:nvPr/>
        </p:nvSpPr>
        <p:spPr>
          <a:xfrm>
            <a:off x="251520" y="5589240"/>
            <a:ext cx="303194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t>ΙΚΑΝΟΠΟΙΗΣΗ Ή ΔΥΣΑΡΕΣΚΕΙΑ</a:t>
            </a:r>
            <a:endParaRPr lang="el-GR" b="1" dirty="0"/>
          </a:p>
        </p:txBody>
      </p:sp>
      <p:cxnSp>
        <p:nvCxnSpPr>
          <p:cNvPr id="43" name="Ευθύγραμμο βέλος σύνδεσης 42"/>
          <p:cNvCxnSpPr/>
          <p:nvPr/>
        </p:nvCxnSpPr>
        <p:spPr>
          <a:xfrm>
            <a:off x="3419872" y="6062883"/>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Ορθογώνιο 43"/>
          <p:cNvSpPr/>
          <p:nvPr/>
        </p:nvSpPr>
        <p:spPr>
          <a:xfrm>
            <a:off x="4164926" y="5589240"/>
            <a:ext cx="237626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t>ΑΝΑΜΕΤΑΔΟΣΗ ΠΛΗΡΟΦΟΡΙΑΣ</a:t>
            </a:r>
            <a:endParaRPr lang="el-GR" b="1" dirty="0"/>
          </a:p>
        </p:txBody>
      </p:sp>
      <p:cxnSp>
        <p:nvCxnSpPr>
          <p:cNvPr id="46" name="Ευθύγραμμο βέλος σύνδεσης 45"/>
          <p:cNvCxnSpPr/>
          <p:nvPr/>
        </p:nvCxnSpPr>
        <p:spPr>
          <a:xfrm>
            <a:off x="6793499" y="6021288"/>
            <a:ext cx="25397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Έλλειψη 46"/>
          <p:cNvSpPr/>
          <p:nvPr/>
        </p:nvSpPr>
        <p:spPr>
          <a:xfrm>
            <a:off x="7190482" y="5985284"/>
            <a:ext cx="2016224"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b="1" dirty="0" smtClean="0"/>
              <a:t>ΑΛΛΟΙ ΣΥΝΑΔΕΛΦΟΙ</a:t>
            </a:r>
            <a:endParaRPr lang="el-GR" sz="1400" b="1" dirty="0"/>
          </a:p>
        </p:txBody>
      </p:sp>
      <p:cxnSp>
        <p:nvCxnSpPr>
          <p:cNvPr id="49" name="Ευθύγραμμο βέλος σύνδεσης 48"/>
          <p:cNvCxnSpPr/>
          <p:nvPr/>
        </p:nvCxnSpPr>
        <p:spPr>
          <a:xfrm flipV="1">
            <a:off x="8198594" y="5630801"/>
            <a:ext cx="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Στρογγυλεμένο ορθογώνιο 49"/>
          <p:cNvSpPr/>
          <p:nvPr/>
        </p:nvSpPr>
        <p:spPr>
          <a:xfrm>
            <a:off x="6793498" y="5085184"/>
            <a:ext cx="2350501"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t>ΑΝΤΑΛΛΑΓΗ ΠΛΗΡΟΦΟΡΙΩΝ</a:t>
            </a:r>
            <a:endParaRPr lang="el-GR" b="1" dirty="0"/>
          </a:p>
        </p:txBody>
      </p:sp>
    </p:spTree>
    <p:extLst>
      <p:ext uri="{BB962C8B-B14F-4D97-AF65-F5344CB8AC3E}">
        <p14:creationId xmlns:p14="http://schemas.microsoft.com/office/powerpoint/2010/main" val="31944583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b="1" dirty="0" smtClean="0">
                <a:solidFill>
                  <a:srgbClr val="FF0000"/>
                </a:solidFill>
              </a:rPr>
              <a:t>ΔΙΚΤΥΩΜΕΝΟΣ ΚΟΣΜΟΣ ΤΗΣ ΥΓΕΙΑΣ</a:t>
            </a:r>
            <a:endParaRPr lang="el-GR" b="1" dirty="0">
              <a:solidFill>
                <a:srgbClr val="FF0000"/>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196752"/>
            <a:ext cx="6818097" cy="357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4499992" y="5229200"/>
            <a:ext cx="432048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t>ΝΕΟ ΠΡΟΤΥΠΟ ΤΗΣ ΣΧΕΣΗΣ ΙΑΤΡΙΚΗΣ-ΚΟΙΝΩΝΙΑΣ</a:t>
            </a:r>
            <a:endParaRPr lang="el-GR" b="1" dirty="0"/>
          </a:p>
        </p:txBody>
      </p:sp>
    </p:spTree>
    <p:extLst>
      <p:ext uri="{BB962C8B-B14F-4D97-AF65-F5344CB8AC3E}">
        <p14:creationId xmlns:p14="http://schemas.microsoft.com/office/powerpoint/2010/main" val="40488423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a:lstStyle/>
          <a:p>
            <a:pPr algn="ctr"/>
            <a:r>
              <a:rPr lang="el-GR" sz="2400" b="1" dirty="0" smtClean="0"/>
              <a:t>ΙΑΤΡΙΚΗ ΚΑΙ ΝΕΕΣ ΤΕΧΝΟΛΟΓΙΕΣ ΕΠΙΚΟΙΝΩΝΙΑΣ</a:t>
            </a:r>
            <a:endParaRPr lang="el-GR" sz="2400" b="1"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82579" y="1266130"/>
            <a:ext cx="6201066" cy="3247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3760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US" b="1" dirty="0" smtClean="0">
                <a:solidFill>
                  <a:schemeClr val="accent6">
                    <a:lumMod val="75000"/>
                  </a:schemeClr>
                </a:solidFill>
              </a:rPr>
              <a:t>MEDICAL LIBRARIANS</a:t>
            </a:r>
            <a:endParaRPr lang="el-GR" b="1" dirty="0">
              <a:solidFill>
                <a:schemeClr val="accent6">
                  <a:lumMod val="75000"/>
                </a:schemeClr>
              </a:solidFill>
            </a:endParaRPr>
          </a:p>
        </p:txBody>
      </p:sp>
      <p:pic>
        <p:nvPicPr>
          <p:cNvPr id="4" name="Medical Librarians PSA_00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98650" y="1100138"/>
            <a:ext cx="5370513" cy="3579812"/>
          </a:xfrm>
        </p:spPr>
      </p:pic>
    </p:spTree>
    <p:extLst>
      <p:ext uri="{BB962C8B-B14F-4D97-AF65-F5344CB8AC3E}">
        <p14:creationId xmlns:p14="http://schemas.microsoft.com/office/powerpoint/2010/main" val="3244796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l-GR" sz="2000" b="1" dirty="0" smtClean="0">
                <a:solidFill>
                  <a:schemeClr val="tx1"/>
                </a:solidFill>
              </a:rPr>
              <a:t>Η ΧΡΗΣΗ ΤΟΥ ΔΙΑΔΙΚΤΥΟΥ ΩΣ ΠΗΓΗ ΙΑΤΡΙΚΗΣ ΠΛΗΡΟΦΟΡΗΣΗΣ</a:t>
            </a:r>
            <a:endParaRPr lang="el-GR" sz="2000" b="1" dirty="0">
              <a:solidFill>
                <a:schemeClr val="tx1"/>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95685" y="5085184"/>
            <a:ext cx="3173060" cy="145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43608" y="1484784"/>
            <a:ext cx="7704856" cy="3170099"/>
          </a:xfrm>
          <a:prstGeom prst="rect">
            <a:avLst/>
          </a:prstGeom>
          <a:solidFill>
            <a:srgbClr val="FFC000"/>
          </a:solidFill>
        </p:spPr>
        <p:txBody>
          <a:bodyPr wrap="square" rtlCol="0">
            <a:spAutoFit/>
          </a:bodyPr>
          <a:lstStyle/>
          <a:p>
            <a:pPr marL="342900" indent="-342900" algn="just">
              <a:buAutoNum type="arabicPeriod"/>
            </a:pPr>
            <a:r>
              <a:rPr lang="el-GR" sz="2000" b="1" dirty="0" smtClean="0"/>
              <a:t>ΔΙΑΜΟΡΦΩΝΕΙ ΝΕΟΥΣ ΟΡΟΥΣ ΣΤΙΣ ΣΧΕΣΕΙΣ ΙΑΤΡΟΥ-ΑΣΘΕΝΟΥΣ.</a:t>
            </a:r>
          </a:p>
          <a:p>
            <a:pPr marL="342900" indent="-342900" algn="just">
              <a:buAutoNum type="arabicPeriod"/>
            </a:pPr>
            <a:r>
              <a:rPr lang="el-GR" sz="2000" b="1" dirty="0" smtClean="0"/>
              <a:t>ΔΗΜΙΟΥΡΓΕΙ ΝΕΕΣ ΤΑΥΤΟΤΗΤΕΣ ΚΑΙ ΡΟΛΟΥΣ.</a:t>
            </a:r>
          </a:p>
          <a:p>
            <a:pPr marL="342900" indent="-342900" algn="just">
              <a:buAutoNum type="arabicPeriod"/>
            </a:pPr>
            <a:r>
              <a:rPr lang="el-GR" sz="2000" b="1" dirty="0" smtClean="0"/>
              <a:t>ΣΥΜΒΑΛΛΕΙ ΣΤΗΝ ΑΝΑΠΡΟΣΑΡΜΟΓΗ ΤΩΝ ΣΧΕΣΕΩΝ, ΑΝΑΦΟΡΙΚΑ ΜΕ ΤΗ ΔΥΝΑΤΟΤΗΤΑ ΤΩΝ ΑΣΘΕΝΩΝ ΝΑ ΕΧΟΥΝ ΠΡΟΣΒΑΣΗ ΣΕ ΙΑΤΡΙΚΕΣ ΠΛΗΡΟΦΟΡΙΕΣ.</a:t>
            </a:r>
          </a:p>
          <a:p>
            <a:pPr marL="342900" indent="-342900" algn="just">
              <a:buAutoNum type="arabicPeriod"/>
            </a:pPr>
            <a:r>
              <a:rPr lang="el-GR" sz="2000" b="1" dirty="0" smtClean="0"/>
              <a:t>ΣΥΜΒΑΛΛΕΙ ΣΤΗΝ ΑΝΑΠΤΥΞΗ ΣΧΕΣΕΩΝ ΕΜΠΙΣΤΟΣΥΝΗΣ, ΟΙ ΟΠΟΙΕΣ ΕΝΙΣΧΥΟΝΤΑΙ ΑΠΟ ΤΗ ΧΡΗΣΗ ΤΗΣ ΠΛΗΡΟΦΟΡΗΣΗΣ ΚΑΙ ΤΟΥ ΔΙΑΔΙΚΤΥΟΥ ΑΠΟ ΤΟΥΣ ΙΑΤΡΟΥΣ, ΑΛΛΑ ΚΑΙ ΤΟΥΣ ΑΣΘΕΝΕΙΣ.</a:t>
            </a:r>
            <a:endParaRPr lang="el-GR" sz="2000" b="1" dirty="0"/>
          </a:p>
        </p:txBody>
      </p:sp>
    </p:spTree>
    <p:extLst>
      <p:ext uri="{BB962C8B-B14F-4D97-AF65-F5344CB8AC3E}">
        <p14:creationId xmlns:p14="http://schemas.microsoft.com/office/powerpoint/2010/main" val="3366509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accent2">
              <a:lumMod val="60000"/>
              <a:lumOff val="40000"/>
            </a:schemeClr>
          </a:solidFill>
        </p:spPr>
        <p:txBody>
          <a:bodyPr/>
          <a:lstStyle/>
          <a:p>
            <a:pPr algn="ctr"/>
            <a:r>
              <a:rPr lang="el-GR" sz="1600" b="1" dirty="0" smtClean="0"/>
              <a:t>Ο ΙΑΤΡΟΣ ΑΠΟΒΑΛΛΕΙ ΤΑ ΧΑΡΑΚΤΗΡΙΣΤΙΚΑ ΤΗΣ ΕΞΟΥΣΙΑΣ ΚΑΙ ΛΕΙΤΟΥΡΓΕΙ ΠΕΡΙΣΣΟΤΕΡΟ ΩΣ ΔΙΑΜΕΣΟΛΑΒΗΤΗΣ (</a:t>
            </a:r>
            <a:r>
              <a:rPr lang="en-US" sz="1600" b="1" dirty="0" smtClean="0"/>
              <a:t>Facilitators</a:t>
            </a:r>
            <a:r>
              <a:rPr lang="en-US" sz="1600" dirty="0" smtClean="0"/>
              <a:t>)</a:t>
            </a:r>
            <a:endParaRPr lang="el-GR" sz="16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0291" y="1124744"/>
            <a:ext cx="2864820" cy="1610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124744"/>
            <a:ext cx="2181225"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111" y="2938087"/>
            <a:ext cx="2908830" cy="1942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72487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lstStyle/>
          <a:p>
            <a:pPr algn="ctr"/>
            <a:r>
              <a:rPr lang="el-GR" b="1" dirty="0" smtClean="0"/>
              <a:t>ΥΠΗΡΕΣΙΕΣ ΚΟΙΝΩΝΙΚΗΣ ΔΙΚΤΥΩΣΗΣ</a:t>
            </a:r>
            <a:endParaRPr lang="el-GR"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196752"/>
            <a:ext cx="2474987" cy="1854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6166" y="3095638"/>
            <a:ext cx="2448272" cy="646331"/>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l-GR" b="1" dirty="0" smtClean="0"/>
              <a:t>Ο ΕΝΗΜΕΡΩΜΕΝΟΣ ΑΣΘΕΝΗΣ</a:t>
            </a:r>
            <a:endParaRPr lang="el-GR" b="1"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0302" y="2076682"/>
            <a:ext cx="3473698" cy="166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967536" y="3752166"/>
            <a:ext cx="4176464" cy="1477328"/>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l-GR" b="1" dirty="0" smtClean="0">
                <a:solidFill>
                  <a:schemeClr val="bg1"/>
                </a:solidFill>
              </a:rPr>
              <a:t>Ο ΣΥΓΧΡΟΝΟΣ ΑΣΘΕΝΗΣ ΕΜΠΛΕΚΕΤΑΙ ΕΝΕΡΓΑ ΣΤΗΝ ΠΑΡΑΓΩΓΗ ΚΑΙ ΤΗ ΔΙΑΚΙΝΗΣΗ ΤΗΣ ΙΑΤΡΙΚΗΣ ΠΛΗΡΟΦΟΡΙΑΣ – ΟΧΙ ΑΠΛΑ ΣΤΗΝ ΚΑΤΑΝΑΛΩΣΗ</a:t>
            </a:r>
            <a:endParaRPr lang="el-GR" b="1" dirty="0">
              <a:solidFill>
                <a:schemeClr val="bg1"/>
              </a:solidFill>
            </a:endParaRPr>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5316" y="4221088"/>
            <a:ext cx="3712220" cy="1986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63298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3">
            <a:schemeClr val="lt1"/>
          </a:lnRef>
          <a:fillRef idx="1">
            <a:schemeClr val="accent2"/>
          </a:fillRef>
          <a:effectRef idx="1">
            <a:schemeClr val="accent2"/>
          </a:effectRef>
          <a:fontRef idx="minor">
            <a:schemeClr val="lt1"/>
          </a:fontRef>
        </p:style>
        <p:txBody>
          <a:bodyPr/>
          <a:lstStyle/>
          <a:p>
            <a:pPr algn="ctr"/>
            <a:r>
              <a:rPr lang="el-GR" sz="1800" b="1" dirty="0" smtClean="0"/>
              <a:t>ΙΣΤΟΤΟΠΟΣ ΙΑΤΡΙΚΩΝ ΠΛΗΡΟΦΟΡΙΩΝ ΚΑΙ ΕΡΕΥΝΗΤΙΚΩΝ ΔΕΔΟΜΕΝΩΝ</a:t>
            </a:r>
            <a:endParaRPr lang="el-GR" sz="1800" b="1" dirty="0"/>
          </a:p>
        </p:txBody>
      </p:sp>
      <p:sp>
        <p:nvSpPr>
          <p:cNvPr id="3" name="Θέση περιεχομένου 2"/>
          <p:cNvSpPr>
            <a:spLocks noGrp="1"/>
          </p:cNvSpPr>
          <p:nvPr>
            <p:ph idx="1"/>
          </p:nvPr>
        </p:nvSpPr>
        <p:spPr>
          <a:solidFill>
            <a:schemeClr val="accent6">
              <a:lumMod val="40000"/>
              <a:lumOff val="60000"/>
            </a:schemeClr>
          </a:solidFill>
        </p:spPr>
        <p:txBody>
          <a:bodyPr/>
          <a:lstStyle/>
          <a:p>
            <a:pPr algn="just"/>
            <a:r>
              <a:rPr lang="el-GR" dirty="0" smtClean="0"/>
              <a:t>- 	</a:t>
            </a:r>
            <a:r>
              <a:rPr lang="el-GR" dirty="0" smtClean="0">
                <a:solidFill>
                  <a:srgbClr val="C00000"/>
                </a:solidFill>
              </a:rPr>
              <a:t>ΣΥΓΚΕΝΤΡΩΝΕΙ ΚΑΙ ΕΚΛΑΪΚΕΥΕΙ, ΕΝΔΕΧΟΜΕΝΩΣ ΜΕ ΤΗ ΒΟΗΘΕΙΑ ΕΝΟΣ ΙΑΤΡΟΥ, ΙΑΤΡΙΚΕΣ ΠΛΗΡΟΦΟΡΙΕΣ.</a:t>
            </a:r>
          </a:p>
          <a:p>
            <a:pPr algn="just">
              <a:buFontTx/>
              <a:buChar char="-"/>
            </a:pPr>
            <a:r>
              <a:rPr lang="el-GR" dirty="0" smtClean="0">
                <a:solidFill>
                  <a:srgbClr val="C00000"/>
                </a:solidFill>
              </a:rPr>
              <a:t>ΜΠΟΡΕΙ ΝΑ ΘΕΩΡΗΘΕΙ ΑΞΙΟΛΟΓΗ ΠΗΓΗ ΠΛΗΡΟΦΟΡΗΣΗΣ.</a:t>
            </a:r>
          </a:p>
          <a:p>
            <a:pPr algn="just">
              <a:buFontTx/>
              <a:buChar char="-"/>
            </a:pPr>
            <a:r>
              <a:rPr lang="el-GR" dirty="0" smtClean="0">
                <a:solidFill>
                  <a:srgbClr val="C00000"/>
                </a:solidFill>
              </a:rPr>
              <a:t>Ο ΑΣΘΕΝΗΣ ΜΠΟΡΕΙ ΝΑ ΑΦΙΕΡΩΣΕΙ ΧΡΟΝΟ, ΕΞΑΙΤΙΑΣ ΤΗΣ ΒΙΩΜΑΤΙΚΗΣ ΣΧΕΣΕΩΣ ΤΟΥ ΜΕ ΤΗΝ ΑΣΘΕΝΕΙΑ ΤΟΥ, ΚΑΙ ΝΑ ΔΗΜΟΣΙΟΠΟΙΗΣΕΙ ΤΗΝ ΙΑΤΡΙΚΗ ΠΛΗΡΟΦΟΡΙΑ, ΒΟΗΘΩΝΤΑΣ ΑΛΛΟΥΣ ΣΥΝΑΝΘΡΩΠΟΥΣ ΤΟΥ ΠΟΥ ΒΡΙΣΚΟΝΤΑΙ ΣΤΗΝ ΙΔΙΑ ΘΕΣΗ, ΛΕΙΤΟΥΡΓΩΝΤΑΣ Ο ΙΔΙΟΣ ΩΣ ΠΑΡΑΓΩΓΟΣ ΙΑΤΡΙΚΗΣ ΠΛΗΡΟΦΟΡΗΣΗΣ.</a:t>
            </a:r>
          </a:p>
          <a:p>
            <a:pPr algn="just">
              <a:buFontTx/>
              <a:buChar char="-"/>
            </a:pPr>
            <a:r>
              <a:rPr lang="el-GR" dirty="0" smtClean="0">
                <a:solidFill>
                  <a:srgbClr val="C00000"/>
                </a:solidFill>
              </a:rPr>
              <a:t>Η ΣΧΕΣΗ </a:t>
            </a:r>
            <a:r>
              <a:rPr lang="el-GR" u="sng" dirty="0" smtClean="0">
                <a:solidFill>
                  <a:schemeClr val="bg2">
                    <a:lumMod val="10000"/>
                  </a:schemeClr>
                </a:solidFill>
              </a:rPr>
              <a:t>«ΠΑΡΟΧΟΣ-ΚΑΤΑΝΑΛΩΤΗΣ ΠΛΗΡΟΦΟΡΙΑΣ» </a:t>
            </a:r>
            <a:r>
              <a:rPr lang="el-GR" dirty="0" smtClean="0">
                <a:solidFill>
                  <a:srgbClr val="C00000"/>
                </a:solidFill>
              </a:rPr>
              <a:t>ΔΟΜΕΙΤΑΙ ΠΑΝΩ ΣΕ ΔΥΟ ΑΝΘΡΩΠΙΝΑ ΥΠΟΚΕΙΜΕΝΑ ΠΟΥ ΤΑ ΩΘΕΙ Η ΙΔΙΑ ΑΝΘΡΩΠΙΝΗ ΑΝΑΓΚΗ ΝΑ ΚΑΤΑΛΑΒΟΥΝ ΤΗΝ ΑΣΘΕΝΕΙΑ ΠΟΥ ΤΑ ΠΛΗΤΤΕΙ ΚΑΙ ΝΑ ΒΟΗΘΗΣΟΥΝ Ή ΝΑ ΒΟΗΘΗΘΟΥΝ</a:t>
            </a:r>
            <a:r>
              <a:rPr lang="en-US" dirty="0" smtClean="0">
                <a:solidFill>
                  <a:srgbClr val="C00000"/>
                </a:solidFill>
              </a:rPr>
              <a:t>.</a:t>
            </a:r>
            <a:r>
              <a:rPr lang="el-GR" dirty="0" smtClean="0">
                <a:solidFill>
                  <a:srgbClr val="C00000"/>
                </a:solidFill>
              </a:rPr>
              <a:t> </a:t>
            </a:r>
            <a:endParaRPr lang="el-GR" dirty="0">
              <a:solidFill>
                <a:srgbClr val="C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5085184"/>
            <a:ext cx="3032125" cy="166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139952" y="5379218"/>
            <a:ext cx="4032448"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l-GR" sz="1600" b="1" dirty="0" smtClean="0">
                <a:solidFill>
                  <a:schemeClr val="bg2">
                    <a:lumMod val="10000"/>
                  </a:schemeClr>
                </a:solidFill>
              </a:rPr>
              <a:t>Η ΣΧΕΣΗ ΑΥΤΉ ΕΙΝΑΙ ΠΕΡΙΣΣΟΤΕΡΟ </a:t>
            </a:r>
            <a:r>
              <a:rPr lang="el-GR" sz="1600" b="1" smtClean="0">
                <a:solidFill>
                  <a:schemeClr val="bg2">
                    <a:lumMod val="10000"/>
                  </a:schemeClr>
                </a:solidFill>
              </a:rPr>
              <a:t>ΙΣΟΤΙΜΗ ΑΠΟ </a:t>
            </a:r>
            <a:r>
              <a:rPr lang="el-GR" sz="1600" b="1" dirty="0" smtClean="0">
                <a:solidFill>
                  <a:schemeClr val="bg2">
                    <a:lumMod val="10000"/>
                  </a:schemeClr>
                </a:solidFill>
              </a:rPr>
              <a:t>ΤΗΝ ΠΑΡΑΔΟΣΙΑΚΗ ΣΧΕΣΗ ΜΕΤΑΞΥ ΙΑΤΡΟΥ ΚΑΙ ΠΑΘΗΤΙΚΟΥ ΑΣΘΕΝΟΥΣ</a:t>
            </a:r>
            <a:endParaRPr lang="el-GR" sz="1600" b="1" dirty="0">
              <a:solidFill>
                <a:schemeClr val="bg2">
                  <a:lumMod val="10000"/>
                </a:schemeClr>
              </a:solidFill>
            </a:endParaRPr>
          </a:p>
        </p:txBody>
      </p:sp>
    </p:spTree>
    <p:extLst>
      <p:ext uri="{BB962C8B-B14F-4D97-AF65-F5344CB8AC3E}">
        <p14:creationId xmlns:p14="http://schemas.microsoft.com/office/powerpoint/2010/main" val="3990484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pPr algn="ctr"/>
            <a:r>
              <a:rPr lang="el-GR" sz="2000" b="1" dirty="0" smtClean="0"/>
              <a:t>ΟΙ ΤΡΕΙΣ ΚΑΤΕΥΘΥΝΣΕΙΣ ΛΕΙΤΟΥΡΓΙΑΣ ΤΟΥ ΔΙΑΔΙΚΤΥΟΥ</a:t>
            </a:r>
            <a:endParaRPr lang="el-GR" sz="2000" b="1" dirty="0"/>
          </a:p>
        </p:txBody>
      </p:sp>
      <p:sp>
        <p:nvSpPr>
          <p:cNvPr id="3" name="Θέση περιεχομένου 2"/>
          <p:cNvSpPr>
            <a:spLocks noGrp="1"/>
          </p:cNvSpPr>
          <p:nvPr>
            <p:ph idx="1"/>
          </p:nvPr>
        </p:nvSpPr>
        <p:spPr/>
        <p:txBody>
          <a:bodyPr/>
          <a:lstStyle/>
          <a:p>
            <a:pPr marL="285750" indent="-285750" algn="ctr">
              <a:buFont typeface="Wingdings" pitchFamily="2" charset="2"/>
              <a:buChar char="q"/>
            </a:pPr>
            <a:r>
              <a:rPr lang="el-GR" dirty="0" smtClean="0"/>
              <a:t>	ΤΟ </a:t>
            </a:r>
            <a:r>
              <a:rPr lang="el-GR" sz="2000" dirty="0" smtClean="0">
                <a:solidFill>
                  <a:srgbClr val="FF0000"/>
                </a:solidFill>
              </a:rPr>
              <a:t>ΠΡΩΤΟ ΜΟΝΤΕΛΟ </a:t>
            </a:r>
            <a:r>
              <a:rPr lang="el-GR" dirty="0" smtClean="0"/>
              <a:t>ΛΕΙΤΟΥΡΓΙΑΣ ΤΟΥ ΔΙΑΔΙΚΤΥΟΥ ΠΑΡΕΧΕΙ ΣΤΟΥΣ ΑΣΘΕΝΕΙΣ ΤΗ ΔΥΝΑΤΟΤΟΤΗΤΑ ΕΚΦΡΑΣΗΣ ΤΗΣ ΙΔΙΑΣ ΤΗΣ ΥΠΑΡΞΗΣ ΤΟΥΣ. ΣΤΟ ΠΡΩΤΟ ΜΟΝΤΕΛΟ, Η ΧΡΗΣΗ ΤΟΥ ΔΙΑΔΙΚΤΥΟΥ ΑΠΟ ΤΟΥΣ ΑΣΘΕΝΕΙΣ, ΕΦΟΣΟΝ ΓΙΝΕΤΑΙ ΜΕ ΟΡΘΟ ΤΡΟΠΟ, ΕΝΔΕΧΕΤΑΙ ΝΑ ΟΔΗΓΗΣΕΙ ΣΤΗ ΔΗΜΟΚΡΑΤΙΚΟΠΟΙΗΣΗ ΤΩΝ ΣΥΣΤΗΜΑΤΩΝ ΥΓΕΙΑΣ, ΠΡΟΣΔΙΔΟΝΤΑΣ ΤΟΥΣ ΜΙΑ ΣΧΕΔΟΝ ΕΠΑΝΑΣΤΑΤΙΚΗ ΔΙΑΣΤΑΣΗ.</a:t>
            </a:r>
          </a:p>
          <a:p>
            <a:pPr algn="just"/>
            <a:endParaRPr lang="el-GR" dirty="0"/>
          </a:p>
          <a:p>
            <a:pPr algn="just"/>
            <a:endParaRPr lang="el-GR"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140968"/>
            <a:ext cx="5364088" cy="37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6493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accent2"/>
          </a:solidFill>
        </p:spPr>
        <p:txBody>
          <a:bodyPr/>
          <a:lstStyle/>
          <a:p>
            <a:pPr algn="ctr"/>
            <a:r>
              <a:rPr lang="el-GR" sz="3600" b="1"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ΕΡΩΤΗΜΑΤΑ ΓΙΑ ΠΡΟΒΛΗΜΑΤΙΣΜΟ</a:t>
            </a:r>
            <a:endParaRPr lang="el-GR" sz="3600" b="1"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Θέση περιεχομένου 2"/>
          <p:cNvSpPr>
            <a:spLocks noGrp="1"/>
          </p:cNvSpPr>
          <p:nvPr>
            <p:ph idx="1"/>
          </p:nvPr>
        </p:nvSpPr>
        <p:spPr>
          <a:solidFill>
            <a:schemeClr val="accent3">
              <a:lumMod val="60000"/>
              <a:lumOff val="40000"/>
            </a:schemeClr>
          </a:solidFill>
        </p:spPr>
        <p:txBody>
          <a:bodyPr>
            <a:normAutofit fontScale="92500" lnSpcReduction="10000"/>
            <a:scene3d>
              <a:camera prst="orthographicFront"/>
              <a:lightRig rig="threePt" dir="t"/>
            </a:scene3d>
            <a:sp3d extrusionH="57150">
              <a:bevelT w="38100" h="38100"/>
            </a:sp3d>
          </a:bodyPr>
          <a:lstStyle/>
          <a:p>
            <a:pPr algn="just">
              <a:buFontTx/>
              <a:buChar char="-"/>
            </a:pPr>
            <a:r>
              <a:rPr lang="el-GR" sz="2800" b="0" dirty="0" smtClean="0">
                <a:solidFill>
                  <a:schemeClr val="accent2">
                    <a:lumMod val="75000"/>
                  </a:schemeClr>
                </a:solidFill>
              </a:rPr>
              <a:t>Η ελεύθερη πληροφόρηση και διακίνηση της Ιατρικής πληροφορίας αποτελεί δημόσιο αγαθό, το οποίο πρέπει να παρέχεται χωρίς περιορισμούς και εμπόδια στα μέλη της κοινωνίας</a:t>
            </a:r>
            <a:r>
              <a:rPr lang="en-US" sz="2800" b="0" dirty="0" smtClean="0">
                <a:solidFill>
                  <a:schemeClr val="accent2">
                    <a:lumMod val="75000"/>
                  </a:schemeClr>
                </a:solidFill>
              </a:rPr>
              <a:t>;</a:t>
            </a:r>
            <a:endParaRPr lang="el-GR" sz="2800" b="0" dirty="0" smtClean="0">
              <a:solidFill>
                <a:schemeClr val="accent2">
                  <a:lumMod val="75000"/>
                </a:schemeClr>
              </a:solidFill>
            </a:endParaRPr>
          </a:p>
          <a:p>
            <a:pPr algn="just">
              <a:buFontTx/>
              <a:buChar char="-"/>
            </a:pPr>
            <a:r>
              <a:rPr lang="el-GR" sz="2800" b="0" dirty="0" smtClean="0">
                <a:solidFill>
                  <a:schemeClr val="accent2">
                    <a:lumMod val="75000"/>
                  </a:schemeClr>
                </a:solidFill>
              </a:rPr>
              <a:t>Οι πολύπλευρα πληροφορημένοι ασθενείς, για </a:t>
            </a:r>
            <a:r>
              <a:rPr lang="el-GR" sz="2800" b="0" dirty="0" err="1" smtClean="0">
                <a:solidFill>
                  <a:schemeClr val="accent2">
                    <a:lumMod val="75000"/>
                  </a:schemeClr>
                </a:solidFill>
              </a:rPr>
              <a:t>ό,τι</a:t>
            </a:r>
            <a:r>
              <a:rPr lang="el-GR" sz="2800" b="0" dirty="0" smtClean="0">
                <a:solidFill>
                  <a:schemeClr val="accent2">
                    <a:lumMod val="75000"/>
                  </a:schemeClr>
                </a:solidFill>
              </a:rPr>
              <a:t> πραγματικά τούς συμβαίνει, συντελούν στην καλύτερη λειτουργία των θεσμών και της δημοκρατίας</a:t>
            </a:r>
            <a:r>
              <a:rPr lang="en-US" sz="2800" b="0" dirty="0" smtClean="0">
                <a:solidFill>
                  <a:schemeClr val="accent2">
                    <a:lumMod val="75000"/>
                  </a:schemeClr>
                </a:solidFill>
              </a:rPr>
              <a:t>;</a:t>
            </a:r>
            <a:endParaRPr lang="el-GR" sz="2800" b="0" dirty="0" smtClean="0">
              <a:solidFill>
                <a:schemeClr val="accent2">
                  <a:lumMod val="75000"/>
                </a:schemeClr>
              </a:solidFill>
            </a:endParaRPr>
          </a:p>
          <a:p>
            <a:pPr marL="0" indent="0" algn="just"/>
            <a:endParaRPr lang="el-GR" sz="2400" dirty="0">
              <a:solidFill>
                <a:schemeClr val="accent2">
                  <a:lumMod val="75000"/>
                </a:scheme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4365103"/>
            <a:ext cx="3347864" cy="2474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42959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lstStyle/>
          <a:p>
            <a:pPr algn="ctr"/>
            <a:r>
              <a:rPr lang="el-GR" sz="2000" b="1" dirty="0" smtClean="0"/>
              <a:t>ΟΙ ΤΡΕΙΣ ΚΑΤΕΥΘΥΝΣΕΙΣ ΛΕΙΤΟΥΡΓΙΑΣ ΤΟΥ ΔΙΑΔΙΚΤΥΟΥ</a:t>
            </a:r>
            <a:endParaRPr lang="el-GR" sz="2000" b="1" dirty="0"/>
          </a:p>
        </p:txBody>
      </p:sp>
      <p:sp>
        <p:nvSpPr>
          <p:cNvPr id="3" name="Θέση περιεχομένου 2"/>
          <p:cNvSpPr>
            <a:spLocks noGrp="1"/>
          </p:cNvSpPr>
          <p:nvPr>
            <p:ph idx="1"/>
          </p:nvPr>
        </p:nvSpPr>
        <p:spPr/>
        <p:txBody>
          <a:bodyPr>
            <a:normAutofit fontScale="92500" lnSpcReduction="10000"/>
          </a:bodyPr>
          <a:lstStyle/>
          <a:p>
            <a:pPr algn="ctr">
              <a:buFont typeface="Wingdings" pitchFamily="2" charset="2"/>
              <a:buChar char="q"/>
            </a:pPr>
            <a:r>
              <a:rPr lang="el-GR" dirty="0" smtClean="0"/>
              <a:t>	ΤΟ </a:t>
            </a:r>
            <a:r>
              <a:rPr lang="el-GR" sz="2000" dirty="0" smtClean="0">
                <a:solidFill>
                  <a:srgbClr val="7030A0"/>
                </a:solidFill>
              </a:rPr>
              <a:t>ΔΕΥΤΕΡΟ ΜΟΝΤΕΛΟ </a:t>
            </a:r>
            <a:r>
              <a:rPr lang="el-GR" dirty="0" smtClean="0"/>
              <a:t>ΛΕΙΤΟΥΡΓΙΑΣ ΤΟΥ ΔΙΑΔΙΚΤΥΟΥ ΠΡΟΕΡΧΕΤΑΙ ΑΠΟ ΤΟΝ ΧΩΡΟ ΤΗΣ ΙΑΤΡΙΚΗΣ. ΑΝΤΙΛΑΜΒΑΝΕΤΑΙ ΜΕ ΚΑΠΟΙΕΣ ΕΠΙΦΥΛΑΞΕΙΣ ΤΟΝ ΡΟΛΟ ΠΟΥ ΜΠΟΡΕΙ ΝΑ ΔΙΑΔΡΑΜΑΤΙΣΕΙ ΤΟ ΔΙΑΔΙΚΤΥΟ ΚΑΙ, ΑΝΑΠΑΡΑΓΟΝΤΑΣ ΤΑ ΣΥΜΦΕΡΟΝΤΑ ΤΗΣ ΙΑΤΡΙΚΗΣ, ΥΠΟΣΤΗΡΙΖΕΙ ΟΤΙ Η ΔΙΑΜΟΡΦΩΣΗ ΤΗΣ </a:t>
            </a:r>
            <a:r>
              <a:rPr lang="en-US" dirty="0" smtClean="0"/>
              <a:t>e-health</a:t>
            </a:r>
            <a:r>
              <a:rPr lang="el-GR" dirty="0" smtClean="0"/>
              <a:t> ΑΥΞΑΝΕΙ ΤΙΣ ΑΠΑΙΤΗΣΕΙΣ ΑΠΕΝΑΝΤΙ ΣΤΟΥΣ ΙΑΤΡΟΥΣ ΚΑΙ, ΤΗΝ ΙΔΙΑ ΣΤΙΓΜΗ, ΠΑΡΕΧΕΙ ΧΑΜΗΛΗΣ ΠΟΙΟΤΗΤΑΣ ΠΛΗΡΟΦΟΡΗΣΗ ΣΤΗΝ ΚΟΙΝΩΝΙΑ.</a:t>
            </a:r>
            <a:r>
              <a:rPr lang="en-US" dirty="0" smtClean="0"/>
              <a:t> </a:t>
            </a:r>
            <a:r>
              <a:rPr lang="el-GR" dirty="0" smtClean="0"/>
              <a:t>ΟΙ ΑΣΘΕΝΕΙΣ ΔΕΝ ΕΧΟΥΝ ΤΑ ΕΦΟΔΙΑ ΝΑ ΑΞΙΟΛΟΓΗΣΟΥΝ, ΝΑ ΚΡΙΝΟΥΝ ΚΑΙ ΝΑ ΧΡΗΣΙΜΟΠΟΙΗΣΟΥΝ ΤΗ ΔΙΑΔΙΚΤΥΑΚΗ ΓΝΩΣΗ.</a:t>
            </a:r>
          </a:p>
          <a:p>
            <a:pPr algn="ctr"/>
            <a:r>
              <a:rPr lang="el-GR" dirty="0"/>
              <a:t>	</a:t>
            </a:r>
            <a:r>
              <a:rPr lang="el-GR" dirty="0" smtClean="0"/>
              <a:t>ΕΠΙΠΡΟΣΘΕΤΑ, Η ΠΡΟΣΒΑΣΗ ΣΤΗΝ ΗΛΕΚΤΡΟΝΙΚΗ ΠΛΗΡΟΦΟΡΗΣΗ ΚΑΙ Η ΚΑΤΟΧΗ ΤΗΣ ΔΗΜΙΟΥΡΓΟΥΝ ΕΠΙΚΟΙΝΩΝΙΑΚΑ ΠΡΟΒΛΗΜΑΤΑ ΣΤΗ ΣΥΓΚΡΟΤΗΣΗ ΤΗΣ ΣΧΕΣΗΣ ΙΑΤΡΟΥ-ΑΣΘΕΝΟΥΣ, ΜΗ ΕΠΙΤΡΕΠΟΝΤΑΣ ΣΤΟΝ ΙΑΤΡΟ ΝΑ ΚΑΝΕΙ ΕΛΕΥΘΕΡΑ ΤΗ ΔΟΥΛΕΙΑ ΤΟΥ, ΑΦΟΥ ΕΊΝΑΙ ΥΠΟΧΡΕΩΜΕΝΟΣ ΝΑ ΑΠΑΝΤΑ ΣΕ ΕΡΩΤΗΜΑΤΑ ΚΑΙ ΝΑ ΕΚΛΑΪΚΕΥΕΙ ΕΞΕΙΔΙΚΕΥΜΕΝΕΣ ΙΑΤΡΙΚΕΣ ΕΝΝΟΙΕΣ.  </a:t>
            </a:r>
            <a:r>
              <a:rPr lang="el-GR" sz="2000" dirty="0" smtClean="0"/>
              <a:t> </a:t>
            </a:r>
            <a:endParaRPr lang="el-GR"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4519207"/>
            <a:ext cx="3529738" cy="234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35001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pPr algn="ctr"/>
            <a:r>
              <a:rPr lang="el-GR" sz="2000" b="1" dirty="0" smtClean="0">
                <a:solidFill>
                  <a:schemeClr val="tx1"/>
                </a:solidFill>
              </a:rPr>
              <a:t>ΟΙ ΤΡΕΙΣ ΚΑΤΕΥΘΥΝΣΕΙΣ ΛΕΙΤΟΥΡΓΙΑΣ ΤΟΥ ΔΙΑΔΙΚΤΥΟΥ</a:t>
            </a:r>
            <a:endParaRPr lang="el-GR" sz="2000" b="1" dirty="0">
              <a:solidFill>
                <a:schemeClr val="tx1"/>
              </a:solidFill>
            </a:endParaRPr>
          </a:p>
        </p:txBody>
      </p:sp>
      <p:sp>
        <p:nvSpPr>
          <p:cNvPr id="3" name="Θέση περιεχομένου 2"/>
          <p:cNvSpPr>
            <a:spLocks noGrp="1"/>
          </p:cNvSpPr>
          <p:nvPr>
            <p:ph idx="1"/>
          </p:nvPr>
        </p:nvSpPr>
        <p:spPr/>
        <p:txBody>
          <a:bodyPr/>
          <a:lstStyle/>
          <a:p>
            <a:pPr algn="ctr">
              <a:buFont typeface="Wingdings" pitchFamily="2" charset="2"/>
              <a:buChar char="q"/>
            </a:pPr>
            <a:r>
              <a:rPr lang="el-GR" dirty="0" smtClean="0"/>
              <a:t>ΤΟ </a:t>
            </a:r>
            <a:r>
              <a:rPr lang="el-GR" sz="2000" dirty="0" smtClean="0">
                <a:solidFill>
                  <a:schemeClr val="accent2">
                    <a:lumMod val="75000"/>
                  </a:schemeClr>
                </a:solidFill>
              </a:rPr>
              <a:t>ΤΡΙΤΟ ΜΟΝΤΕΛΟ </a:t>
            </a:r>
            <a:r>
              <a:rPr lang="el-GR" dirty="0" smtClean="0"/>
              <a:t>ΛΕΙΤΟΥΡΓΙΑΣ ΤΟΥ ΔΙΑΔΙΚΤΥΟΥ ΒΡΙΣΚΕΤΑΙ ΣΤΟ ΜΕΣΟ ΤΩΝ ΠΡΟΗΓΟΥΜΕΝΩΝ ΔΥΟ. ΥΠΟΣΤΗΡΙΖΕΙ ΟΤΙ ΟΙ ΑΣΘΕΝΕΙΣ, ΣΕ ΓΕΝΙΚΕΣ ΓΡΑΜΜΕΣ, ΜΠΟΡΟΥΝ ΝΑ ΚΡΙΝΟΥΝ ΤΗΝ ΠΛΗΡΟΦΟΡΗΣΗ ΠΟΥ ΔΕΧΟΝΤΑΙ, ΟΤΑΝ ΑΥΤΉ ΕΧΕΙ ΕΦΑΡΜΟΓΗ ΣΤΗ ΔΙΚΗ ΤΟΥΣ ΚΑΤΑΣΤΑΣΗ. Η ΒΙΩΣΗ ΤΗΣ ΑΣΘΕΝΕΙΑΣ ΚΑΙ Η ΠΛΗΡΟΦΟΡΗΣΗ ΠΟΥ ΛΑΜΒΑΝΟΥΝ ΚΑΛΛΙΕΡΓΕΙ ΤΗΝ ΚΡΙΤΙΚΗ ΙΚΑΝΟΤΗΤΑ ΤΟΥΣ ΓΙΑ ΤΗ ΣΥΓΚΕΚΡΙΜΕΝΗ ΚΑΤΑΣΤΑΣΗ.</a:t>
            </a:r>
          </a:p>
          <a:p>
            <a:pPr algn="ctr">
              <a:buFont typeface="Wingdings" pitchFamily="2" charset="2"/>
              <a:buChar char="q"/>
            </a:pPr>
            <a:endParaRPr lang="el-GR" dirty="0"/>
          </a:p>
          <a:p>
            <a:pPr marL="0" indent="0" algn="ctr"/>
            <a:r>
              <a:rPr lang="el-GR" dirty="0" smtClean="0"/>
              <a:t> </a:t>
            </a:r>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546" y="3068960"/>
            <a:ext cx="4136568"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12527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rgbClr val="92D050"/>
          </a:solidFill>
        </p:spPr>
        <p:style>
          <a:lnRef idx="2">
            <a:schemeClr val="accent6"/>
          </a:lnRef>
          <a:fillRef idx="1">
            <a:schemeClr val="lt1"/>
          </a:fillRef>
          <a:effectRef idx="0">
            <a:schemeClr val="accent6"/>
          </a:effectRef>
          <a:fontRef idx="minor">
            <a:schemeClr val="dk1"/>
          </a:fontRef>
        </p:style>
        <p:txBody>
          <a:bodyPr/>
          <a:lstStyle/>
          <a:p>
            <a:pPr algn="ctr"/>
            <a:r>
              <a:rPr lang="el-GR" dirty="0" smtClean="0"/>
              <a:t>ΠΛΗΡΟΦΟΡΙΑΚΕΣ ΑΝΑΓΚΕΣ</a:t>
            </a:r>
            <a:endParaRPr lang="el-GR" dirty="0"/>
          </a:p>
        </p:txBody>
      </p:sp>
      <p:sp>
        <p:nvSpPr>
          <p:cNvPr id="3" name="Θέση περιεχομένου 2"/>
          <p:cNvSpPr>
            <a:spLocks noGrp="1"/>
          </p:cNvSpPr>
          <p:nvPr>
            <p:ph idx="1"/>
          </p:nvPr>
        </p:nvSpPr>
        <p:spPr>
          <a:solidFill>
            <a:schemeClr val="accent2"/>
          </a:solidFill>
        </p:spPr>
        <p:txBody>
          <a:bodyPr>
            <a:normAutofit/>
          </a:bodyPr>
          <a:lstStyle/>
          <a:p>
            <a:pPr algn="just"/>
            <a:r>
              <a:rPr lang="el-GR" sz="2000" dirty="0" smtClean="0">
                <a:solidFill>
                  <a:schemeClr val="bg1"/>
                </a:solidFill>
              </a:rPr>
              <a:t>ΟΙ ΑΝΑΓΚΕΣ ΓΙΑ ΠΛΗΡΟΦΟΡΗΣΗ ΠΗΓΑΖΟΥΝ ΑΠΟ:</a:t>
            </a:r>
          </a:p>
          <a:p>
            <a:pPr algn="just"/>
            <a:endParaRPr lang="el-GR" sz="2000" dirty="0" smtClean="0"/>
          </a:p>
          <a:p>
            <a:pPr algn="just"/>
            <a:r>
              <a:rPr lang="el-GR" sz="2000" dirty="0"/>
              <a:t>	</a:t>
            </a:r>
            <a:r>
              <a:rPr lang="el-GR" sz="2000" dirty="0" smtClean="0"/>
              <a:t>	</a:t>
            </a:r>
            <a:r>
              <a:rPr lang="el-GR" sz="2000" dirty="0" smtClean="0">
                <a:solidFill>
                  <a:schemeClr val="bg1"/>
                </a:solidFill>
              </a:rPr>
              <a:t>α) προσωπικά - ψυχολογικά κίνητρα [</a:t>
            </a:r>
            <a:r>
              <a:rPr lang="en-US" sz="2000" dirty="0" smtClean="0">
                <a:solidFill>
                  <a:schemeClr val="bg1"/>
                </a:solidFill>
              </a:rPr>
              <a:t>physiological needs].</a:t>
            </a:r>
          </a:p>
          <a:p>
            <a:pPr algn="just"/>
            <a:r>
              <a:rPr lang="el-GR" sz="2000" dirty="0" smtClean="0">
                <a:solidFill>
                  <a:schemeClr val="bg1"/>
                </a:solidFill>
              </a:rPr>
              <a:t>		β) κοινωνικά κίνητρα [</a:t>
            </a:r>
            <a:r>
              <a:rPr lang="en-US" sz="2000" dirty="0" smtClean="0">
                <a:solidFill>
                  <a:schemeClr val="bg1"/>
                </a:solidFill>
              </a:rPr>
              <a:t>social needs].</a:t>
            </a:r>
          </a:p>
          <a:p>
            <a:pPr algn="just"/>
            <a:r>
              <a:rPr lang="el-GR" sz="2000" dirty="0" smtClean="0">
                <a:solidFill>
                  <a:schemeClr val="bg1"/>
                </a:solidFill>
              </a:rPr>
              <a:t>		γ) ασαφώς προσδιορισμένα κίνητρα [</a:t>
            </a:r>
            <a:r>
              <a:rPr lang="en-US" sz="2000" dirty="0" smtClean="0">
                <a:solidFill>
                  <a:schemeClr val="bg1"/>
                </a:solidFill>
              </a:rPr>
              <a:t>unclear motives].</a:t>
            </a:r>
            <a:endParaRPr lang="el-GR" sz="2000" dirty="0">
              <a:solidFill>
                <a:schemeClr val="bg1"/>
              </a:solidFill>
            </a:endParaRPr>
          </a:p>
        </p:txBody>
      </p:sp>
    </p:spTree>
    <p:extLst>
      <p:ext uri="{BB962C8B-B14F-4D97-AF65-F5344CB8AC3E}">
        <p14:creationId xmlns:p14="http://schemas.microsoft.com/office/powerpoint/2010/main" val="34197520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lstStyle/>
          <a:p>
            <a:pPr algn="ctr"/>
            <a:r>
              <a:rPr lang="el-GR" sz="2000" b="1" dirty="0" smtClean="0"/>
              <a:t>ΚΑΤΗΓΟΡΙΟΠΟΙΗΣΗ ΠΛΗΡΟΦΟΡΙΑΚΩΝ ΑΝΑΓΚΩΝ</a:t>
            </a:r>
            <a:endParaRPr lang="el-GR" sz="2000" b="1" dirty="0"/>
          </a:p>
        </p:txBody>
      </p:sp>
      <p:sp>
        <p:nvSpPr>
          <p:cNvPr id="3" name="Θέση περιεχομένου 2"/>
          <p:cNvSpPr>
            <a:spLocks noGrp="1"/>
          </p:cNvSpPr>
          <p:nvPr>
            <p:ph idx="1"/>
          </p:nvPr>
        </p:nvSpPr>
        <p:spPr>
          <a:solidFill>
            <a:schemeClr val="accent5">
              <a:lumMod val="40000"/>
              <a:lumOff val="60000"/>
            </a:schemeClr>
          </a:solidFill>
        </p:spPr>
        <p:txBody>
          <a:bodyPr>
            <a:normAutofit/>
          </a:bodyPr>
          <a:lstStyle/>
          <a:p>
            <a:pPr>
              <a:buFont typeface="Arial" pitchFamily="34" charset="0"/>
              <a:buChar char="•"/>
            </a:pPr>
            <a:r>
              <a:rPr lang="el-GR" sz="2000" dirty="0" smtClean="0"/>
              <a:t>ΑΝΑΓΚΕΣ ΓΙΑ ΝΕΑ ΠΛΗΡΟΦΟΡΙΑ.</a:t>
            </a:r>
          </a:p>
          <a:p>
            <a:pPr marL="0" indent="0"/>
            <a:endParaRPr lang="el-GR" sz="2000" dirty="0" smtClean="0"/>
          </a:p>
          <a:p>
            <a:pPr>
              <a:buFont typeface="Arial" pitchFamily="34" charset="0"/>
              <a:buChar char="•"/>
            </a:pPr>
            <a:r>
              <a:rPr lang="el-GR" sz="2000" dirty="0" smtClean="0"/>
              <a:t>ΑΝΑΓΚΕΣ ΓΙΑ ΤΗΝ ΚΑΤΑΝΟΗΣΗ-ΑΞΙΟΠΟΙΗΣΗ ΤΗΣ ΥΠΑΡΧΟΥΣΑΣ ΠΛΗΡΟΦΟΡΙΑΣ.</a:t>
            </a:r>
          </a:p>
          <a:p>
            <a:pPr>
              <a:buFont typeface="Arial" pitchFamily="34" charset="0"/>
              <a:buChar char="•"/>
            </a:pPr>
            <a:endParaRPr lang="el-GR" sz="2000" dirty="0" smtClean="0"/>
          </a:p>
          <a:p>
            <a:pPr>
              <a:buFont typeface="Arial" pitchFamily="34" charset="0"/>
              <a:buChar char="•"/>
            </a:pPr>
            <a:r>
              <a:rPr lang="el-GR" sz="2000" dirty="0" smtClean="0"/>
              <a:t>ΑΝΑΓΚΕΣ ΓΙΑ ΕΠΙΒΕΒΑΙΩΣΗ ΤΗΣ ΥΠΑΡΧΟΥΣΑΣ ΠΛΗΡΟΦΟΡΙΑΣ. </a:t>
            </a:r>
          </a:p>
          <a:p>
            <a:pPr>
              <a:buFont typeface="Arial" pitchFamily="34" charset="0"/>
              <a:buChar char="•"/>
            </a:pPr>
            <a:endParaRPr lang="el-GR"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3573016"/>
            <a:ext cx="4936451"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72589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1">
            <a:schemeClr val="accent5"/>
          </a:lnRef>
          <a:fillRef idx="3">
            <a:schemeClr val="accent5"/>
          </a:fillRef>
          <a:effectRef idx="2">
            <a:schemeClr val="accent5"/>
          </a:effectRef>
          <a:fontRef idx="minor">
            <a:schemeClr val="lt1"/>
          </a:fontRef>
        </p:style>
        <p:txBody>
          <a:bodyPr/>
          <a:lstStyle/>
          <a:p>
            <a:pPr algn="ctr"/>
            <a:r>
              <a:rPr lang="el-GR" sz="2000" b="1" dirty="0" smtClean="0"/>
              <a:t>ΕΙΔΗ ΑΝΑΓΚΩΝ ΓΙΑ ΑΝΑΖΗΤΗΣΗ ΠΛΗΡΟΦΟΡΙΩΝ</a:t>
            </a:r>
            <a:endParaRPr lang="el-GR" sz="2000" b="1" dirty="0"/>
          </a:p>
        </p:txBody>
      </p:sp>
      <p:sp>
        <p:nvSpPr>
          <p:cNvPr id="3" name="Θέση περιεχομένου 2"/>
          <p:cNvSpPr>
            <a:spLocks noGrp="1"/>
          </p:cNvSpPr>
          <p:nvPr>
            <p:ph idx="1"/>
          </p:nvPr>
        </p:nvSpPr>
        <p:spPr>
          <a:solidFill>
            <a:srgbClr val="FFC000"/>
          </a:solidFill>
        </p:spPr>
        <p:txBody>
          <a:bodyPr>
            <a:normAutofit/>
          </a:bodyPr>
          <a:lstStyle/>
          <a:p>
            <a:pPr algn="just">
              <a:buFont typeface="Arial" pitchFamily="34" charset="0"/>
              <a:buChar char="•"/>
            </a:pPr>
            <a:r>
              <a:rPr lang="el-GR" sz="2000" dirty="0" smtClean="0"/>
              <a:t>ΑΝΑΖΗΤΗΣΗ ΓΙΑ ΤΗΝ ΚΑΤΑΝΟΗΣΗ ΤΗΣ ΥΠΑΡΧΟΥΣΑΣ ΚΑΤΑΣΤΑΣΗΣ [</a:t>
            </a:r>
            <a:r>
              <a:rPr lang="en-US" sz="2000" dirty="0" smtClean="0"/>
              <a:t>ORIENTATION].</a:t>
            </a:r>
          </a:p>
          <a:p>
            <a:pPr algn="just">
              <a:buFont typeface="Arial" pitchFamily="34" charset="0"/>
              <a:buChar char="•"/>
            </a:pPr>
            <a:r>
              <a:rPr lang="el-GR" sz="2000" dirty="0" smtClean="0"/>
              <a:t>ΑΝΑΖΗΤΗΣΗ ΓΙΑ ΤΗΝ ΕΠΙΒΕΒΑΙΩΣΗ ΤΗΣ ΠΟΡΕΙΑΣ Ή ΜΙΑΣ ΚΑΤΑΣΤΑΣΗΣ [</a:t>
            </a:r>
            <a:r>
              <a:rPr lang="en-US" sz="2000" dirty="0" smtClean="0"/>
              <a:t>REORIENTATION].</a:t>
            </a:r>
            <a:endParaRPr lang="el-GR" sz="2000" dirty="0" smtClean="0"/>
          </a:p>
          <a:p>
            <a:pPr algn="just">
              <a:buFont typeface="Arial" pitchFamily="34" charset="0"/>
              <a:buChar char="•"/>
            </a:pPr>
            <a:r>
              <a:rPr lang="el-GR" sz="2000" dirty="0" smtClean="0"/>
              <a:t>ΑΝΑΖΗΤΗΣΗ ΓΙΑ ΤΗ ΔΙΑΜΟΡΦΩΣΗ ΜΙΑΣ ΣΤΑΣΗΣ Ή ΜΙΑΣ ΑΝΤΙΛΗΨΗΣ ΣΕ ΣΥΝΑΝΡΤΗΣΗ ΜΕ ΚΑΠΟΙΟ ΖΗΤΗΜΑ Ή ΚΑΤΑΣΤΑΣΗ [</a:t>
            </a:r>
            <a:r>
              <a:rPr lang="en-US" sz="2000" dirty="0" smtClean="0"/>
              <a:t>CONSTRUCTION]</a:t>
            </a:r>
            <a:r>
              <a:rPr lang="el-GR" sz="2000" dirty="0" smtClean="0"/>
              <a:t>.</a:t>
            </a:r>
            <a:r>
              <a:rPr lang="en-US" sz="2000" dirty="0"/>
              <a:t>	</a:t>
            </a:r>
            <a:endParaRPr lang="en-US" sz="2000" dirty="0" smtClean="0"/>
          </a:p>
          <a:p>
            <a:pPr algn="just"/>
            <a:endParaRPr lang="el-GR"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7" y="3284984"/>
            <a:ext cx="3011487" cy="168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9020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lstStyle/>
          <a:p>
            <a:r>
              <a:rPr lang="el-GR" b="1" i="1" cap="none" dirty="0" smtClean="0"/>
              <a:t>Ορισμός</a:t>
            </a:r>
            <a:r>
              <a:rPr lang="el-GR" b="1" i="1" dirty="0" smtClean="0"/>
              <a:t>:</a:t>
            </a:r>
            <a:endParaRPr lang="el-GR" b="1" i="1" dirty="0"/>
          </a:p>
        </p:txBody>
      </p:sp>
      <p:sp>
        <p:nvSpPr>
          <p:cNvPr id="3" name="Θέση περιεχομένου 2"/>
          <p:cNvSpPr>
            <a:spLocks noGrp="1"/>
          </p:cNvSpPr>
          <p:nvPr>
            <p:ph idx="1"/>
          </p:nvPr>
        </p:nvSpPr>
        <p:spPr>
          <a:solidFill>
            <a:schemeClr val="accent2">
              <a:lumMod val="60000"/>
              <a:lumOff val="40000"/>
            </a:schemeClr>
          </a:solidFill>
        </p:spPr>
        <p:txBody>
          <a:bodyPr>
            <a:normAutofit/>
          </a:bodyPr>
          <a:lstStyle/>
          <a:p>
            <a:pPr algn="ctr"/>
            <a:r>
              <a:rPr lang="el-GR" sz="2000" dirty="0" smtClean="0"/>
              <a:t>	</a:t>
            </a:r>
          </a:p>
          <a:p>
            <a:pPr algn="ctr"/>
            <a:r>
              <a:rPr lang="el-GR" sz="2000" i="1" dirty="0" smtClean="0"/>
              <a:t>«Η αναζήτηση πληροφοριών αναφορικά με την υγεία [</a:t>
            </a:r>
            <a:r>
              <a:rPr lang="en-US" sz="2000" i="1" dirty="0" smtClean="0"/>
              <a:t>health information seeking] </a:t>
            </a:r>
            <a:r>
              <a:rPr lang="el-GR" sz="2000" i="1" dirty="0" smtClean="0"/>
              <a:t>ορίζεται ως η αναζήτηση και η λήψη μηνυμάτων, τα οποία μάς βοηθούν να περιορίσουμε την αβεβαιότητα για την κατάσταση της υγείας μας και να μορφοποιήσουμε μια κοινωνική και προσωπική (γνωστική) αίσθηση υγείας» </a:t>
            </a:r>
            <a:endParaRPr lang="el-GR" sz="2000" i="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12976"/>
            <a:ext cx="2641600" cy="191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9" y="5013177"/>
            <a:ext cx="7380312" cy="184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04049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pPr algn="ctr"/>
            <a:r>
              <a:rPr lang="el-GR" sz="2000" b="1" dirty="0" smtClean="0"/>
              <a:t>Οι </a:t>
            </a:r>
            <a:r>
              <a:rPr lang="el-GR" sz="2000" b="1" dirty="0" err="1" smtClean="0"/>
              <a:t>πληροφοριακεσ</a:t>
            </a:r>
            <a:r>
              <a:rPr lang="el-GR" sz="2000" b="1" dirty="0" smtClean="0"/>
              <a:t> </a:t>
            </a:r>
            <a:r>
              <a:rPr lang="el-GR" sz="2000" b="1" dirty="0" err="1" smtClean="0"/>
              <a:t>αναγκεσ</a:t>
            </a:r>
            <a:r>
              <a:rPr lang="el-GR" sz="2000" b="1" dirty="0" smtClean="0"/>
              <a:t> των </a:t>
            </a:r>
            <a:r>
              <a:rPr lang="el-GR" sz="2000" b="1" dirty="0" err="1" smtClean="0"/>
              <a:t>ιατρων</a:t>
            </a:r>
            <a:endParaRPr lang="el-GR" sz="2000" b="1"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96752"/>
            <a:ext cx="3971194"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11960" y="1268760"/>
            <a:ext cx="4932040" cy="3170099"/>
          </a:xfrm>
          <a:prstGeom prst="rect">
            <a:avLst/>
          </a:prstGeom>
          <a:solidFill>
            <a:schemeClr val="accent2"/>
          </a:solidFill>
        </p:spPr>
        <p:txBody>
          <a:bodyPr wrap="square" rtlCol="0">
            <a:spAutoFit/>
          </a:bodyPr>
          <a:lstStyle/>
          <a:p>
            <a:pPr algn="just"/>
            <a:r>
              <a:rPr lang="el-GR" sz="2000" b="1" dirty="0" smtClean="0">
                <a:solidFill>
                  <a:schemeClr val="bg1"/>
                </a:solidFill>
              </a:rPr>
              <a:t>Οι ανάγκες των ιατρών μπορούν να κατηγοριοποιηθούν ως προς:</a:t>
            </a:r>
          </a:p>
          <a:p>
            <a:pPr algn="just"/>
            <a:endParaRPr lang="el-GR" sz="2000" b="1" dirty="0">
              <a:solidFill>
                <a:schemeClr val="bg1"/>
              </a:solidFill>
            </a:endParaRPr>
          </a:p>
          <a:p>
            <a:pPr marL="342900" indent="-342900" algn="just">
              <a:buAutoNum type="arabicPeriod"/>
            </a:pPr>
            <a:r>
              <a:rPr lang="el-GR" sz="2000" b="1" dirty="0" smtClean="0">
                <a:solidFill>
                  <a:schemeClr val="bg1"/>
                </a:solidFill>
              </a:rPr>
              <a:t>Την περίθαλψη.</a:t>
            </a:r>
          </a:p>
          <a:p>
            <a:pPr marL="342900" indent="-342900" algn="just">
              <a:buAutoNum type="arabicPeriod"/>
            </a:pPr>
            <a:r>
              <a:rPr lang="el-GR" sz="2000" b="1" dirty="0" smtClean="0">
                <a:solidFill>
                  <a:schemeClr val="bg1"/>
                </a:solidFill>
              </a:rPr>
              <a:t>Την ενημέρωση.</a:t>
            </a:r>
          </a:p>
          <a:p>
            <a:pPr marL="342900" indent="-342900" algn="just">
              <a:buAutoNum type="arabicPeriod"/>
            </a:pPr>
            <a:r>
              <a:rPr lang="el-GR" sz="2000" b="1" dirty="0" smtClean="0">
                <a:solidFill>
                  <a:schemeClr val="bg1"/>
                </a:solidFill>
              </a:rPr>
              <a:t>Τις πληροφορίες για τους ασθενείς.</a:t>
            </a:r>
          </a:p>
          <a:p>
            <a:pPr marL="342900" indent="-342900" algn="just">
              <a:buAutoNum type="arabicPeriod"/>
            </a:pPr>
            <a:r>
              <a:rPr lang="el-GR" sz="2000" b="1" dirty="0" smtClean="0">
                <a:solidFill>
                  <a:schemeClr val="bg1"/>
                </a:solidFill>
              </a:rPr>
              <a:t>Τις πληροφορίες για τα φάρμακα.</a:t>
            </a:r>
          </a:p>
          <a:p>
            <a:pPr marL="342900" indent="-342900" algn="just">
              <a:buAutoNum type="arabicPeriod"/>
            </a:pPr>
            <a:r>
              <a:rPr lang="el-GR" sz="2000" b="1" dirty="0" smtClean="0">
                <a:solidFill>
                  <a:schemeClr val="bg1"/>
                </a:solidFill>
              </a:rPr>
              <a:t>Τα κενά στη γνώση.</a:t>
            </a:r>
          </a:p>
          <a:p>
            <a:pPr marL="342900" indent="-342900" algn="just">
              <a:buAutoNum type="arabicPeriod"/>
            </a:pPr>
            <a:r>
              <a:rPr lang="el-GR" sz="2000" b="1" dirty="0" smtClean="0">
                <a:solidFill>
                  <a:schemeClr val="bg1"/>
                </a:solidFill>
              </a:rPr>
              <a:t>Την περιέργεια.</a:t>
            </a:r>
          </a:p>
          <a:p>
            <a:pPr marL="342900" indent="-342900" algn="just">
              <a:buAutoNum type="arabicPeriod"/>
            </a:pPr>
            <a:r>
              <a:rPr lang="el-GR" sz="2000" b="1" dirty="0" smtClean="0">
                <a:solidFill>
                  <a:schemeClr val="bg1"/>
                </a:solidFill>
              </a:rPr>
              <a:t>Την αβεβαιότητα.</a:t>
            </a:r>
            <a:endParaRPr lang="el-GR" sz="2000" b="1" dirty="0">
              <a:solidFill>
                <a:schemeClr val="bg1"/>
              </a:solidFill>
            </a:endParaRPr>
          </a:p>
        </p:txBody>
      </p:sp>
    </p:spTree>
    <p:extLst>
      <p:ext uri="{BB962C8B-B14F-4D97-AF65-F5344CB8AC3E}">
        <p14:creationId xmlns:p14="http://schemas.microsoft.com/office/powerpoint/2010/main" val="31093549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pPr algn="ctr"/>
            <a:r>
              <a:rPr lang="el-GR" sz="2000" b="1" dirty="0" smtClean="0"/>
              <a:t>ΠΗΓΕΣ ΑΝΑΚΤΗΣΗΣ ΕΠΙΣΤΗΜΟΝΙΚΩΝ ΠΛΗΡΟΦΟΡΙΩΝ</a:t>
            </a:r>
            <a:endParaRPr lang="el-GR" sz="2000"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48326" y="3356992"/>
            <a:ext cx="2710700" cy="1691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3568" y="1484784"/>
            <a:ext cx="7848872" cy="1631216"/>
          </a:xfrm>
          <a:prstGeom prst="rect">
            <a:avLst/>
          </a:prstGeom>
          <a:solidFill>
            <a:srgbClr val="FFC000"/>
          </a:solidFill>
        </p:spPr>
        <p:txBody>
          <a:bodyPr wrap="square" rtlCol="0">
            <a:spAutoFit/>
          </a:bodyPr>
          <a:lstStyle/>
          <a:p>
            <a:pPr marL="285750" indent="-285750" algn="just">
              <a:buFontTx/>
              <a:buChar char="-"/>
            </a:pPr>
            <a:r>
              <a:rPr lang="el-GR" sz="2000" b="1" dirty="0" smtClean="0"/>
              <a:t>ΠΡΟΣΩΠΙΚΗ ΒΙΒΛΙΟΘΗΚΗ.</a:t>
            </a:r>
          </a:p>
          <a:p>
            <a:pPr marL="285750" indent="-285750" algn="just">
              <a:buFontTx/>
              <a:buChar char="-"/>
            </a:pPr>
            <a:r>
              <a:rPr lang="el-GR" sz="2000" b="1" dirty="0" smtClean="0"/>
              <a:t>ΨΗΦΙΑΚΕΣ ΠΗΓΕΣ ΚΑΙ ΒΑΣΕΙΣ ΔΕΔΟΜΕΝΩΝ.</a:t>
            </a:r>
          </a:p>
          <a:p>
            <a:pPr marL="285750" indent="-285750" algn="just">
              <a:buFontTx/>
              <a:buChar char="-"/>
            </a:pPr>
            <a:r>
              <a:rPr lang="el-GR" sz="2000" b="1" dirty="0" smtClean="0"/>
              <a:t>ΝΟΣΟΚΟΜΕΙΑΚΕΣ ΒΙΒΛΙΟΘΗΚΕΣ.</a:t>
            </a:r>
          </a:p>
          <a:p>
            <a:pPr marL="285750" indent="-285750" algn="just">
              <a:buFontTx/>
              <a:buChar char="-"/>
            </a:pPr>
            <a:r>
              <a:rPr lang="el-GR" sz="2000" b="1" dirty="0" smtClean="0"/>
              <a:t>ΕΠΙΚΟΙΝΩΝΙΑ ΜΕ ΣΥΝΑΔΕΛΦΟΥΣ.</a:t>
            </a:r>
          </a:p>
          <a:p>
            <a:pPr marL="285750" indent="-285750" algn="just">
              <a:buFontTx/>
              <a:buChar char="-"/>
            </a:pPr>
            <a:r>
              <a:rPr lang="el-GR" sz="2000" b="1" dirty="0" smtClean="0"/>
              <a:t>ΕΠΙΚΟΙΝΩΝΙΑ ΜΕ ΑΛΛΕΣ ΙΑΤΡΙΚΕΣ ΒΙΒΛΙΟΘΗΚΕΣ</a:t>
            </a:r>
            <a:r>
              <a:rPr lang="el-GR" dirty="0" smtClean="0"/>
              <a:t>.</a:t>
            </a:r>
            <a:endParaRPr lang="el-GR"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487826"/>
            <a:ext cx="2251075"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3092695"/>
            <a:ext cx="5508724"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21435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l-GR" sz="2000" b="1" dirty="0" smtClean="0"/>
              <a:t>ΚΡΙΤΗΡΙΑ ΑΞΙΟΠΙΣΤΙΑΣ ΤΩΝ ΠΛΗΡΟΦΟΡΙΩΝ ΥΓΕΙΑΣ ΣΤΟ ΔΙΑΔΙΚΤΥΟ</a:t>
            </a:r>
            <a:endParaRPr lang="el-GR" sz="2000" b="1" dirty="0"/>
          </a:p>
        </p:txBody>
      </p:sp>
      <p:sp>
        <p:nvSpPr>
          <p:cNvPr id="3" name="Θέση περιεχομένου 2"/>
          <p:cNvSpPr>
            <a:spLocks noGrp="1"/>
          </p:cNvSpPr>
          <p:nvPr>
            <p:ph idx="1"/>
          </p:nvPr>
        </p:nvSpPr>
        <p:spPr/>
        <p:txBody>
          <a:bodyPr>
            <a:normAutofit lnSpcReduction="10000"/>
          </a:bodyPr>
          <a:lstStyle/>
          <a:p>
            <a:pPr algn="just">
              <a:buFont typeface="Arial" pitchFamily="34" charset="0"/>
              <a:buChar char="•"/>
            </a:pPr>
            <a:r>
              <a:rPr lang="el-GR" dirty="0" smtClean="0"/>
              <a:t>ΕΓΚΥΡΟΤΗΤΑ ΠΗΓΩΝ </a:t>
            </a:r>
            <a:r>
              <a:rPr lang="el-GR" b="0" dirty="0" smtClean="0"/>
              <a:t>(Εάν είναι επίσημη και επαγγελματική η πηγή προέλευσης των πληροφοριών).</a:t>
            </a:r>
          </a:p>
          <a:p>
            <a:pPr algn="just">
              <a:buFont typeface="Arial" pitchFamily="34" charset="0"/>
              <a:buChar char="•"/>
            </a:pPr>
            <a:r>
              <a:rPr lang="el-GR" dirty="0" smtClean="0"/>
              <a:t>ΠΛΑΝΟ ΚΑΙ ΕΜΦΑΝΙΣΗ </a:t>
            </a:r>
            <a:r>
              <a:rPr lang="el-GR" b="0" dirty="0" smtClean="0"/>
              <a:t>( η εμφάνιση ιστοσελίδας να είναι ευχάριστη και επαγγελματική).</a:t>
            </a:r>
          </a:p>
          <a:p>
            <a:pPr algn="just">
              <a:buFont typeface="Arial" pitchFamily="34" charset="0"/>
              <a:buChar char="•"/>
            </a:pPr>
            <a:r>
              <a:rPr lang="el-GR" dirty="0" smtClean="0"/>
              <a:t>ΔΙΑΦΗΜΙΣΗ </a:t>
            </a:r>
            <a:r>
              <a:rPr lang="el-GR" b="0" dirty="0" smtClean="0"/>
              <a:t>(η αξιοπιστία της ιστοσελίδας μπορεί να επηρεαστεί από διαφημιστικά συνθήματα).</a:t>
            </a:r>
          </a:p>
          <a:p>
            <a:pPr algn="just">
              <a:buFont typeface="Arial" pitchFamily="34" charset="0"/>
              <a:buChar char="•"/>
            </a:pPr>
            <a:r>
              <a:rPr lang="el-GR" dirty="0" smtClean="0"/>
              <a:t>ΑΝΑΓΝΩΣΙΜΟΤΗΤΑ </a:t>
            </a:r>
            <a:r>
              <a:rPr lang="el-GR" b="0" dirty="0" smtClean="0"/>
              <a:t>(απλή και κατανοητή).</a:t>
            </a:r>
          </a:p>
          <a:p>
            <a:pPr algn="just">
              <a:buFont typeface="Arial" pitchFamily="34" charset="0"/>
              <a:buChar char="•"/>
            </a:pPr>
            <a:r>
              <a:rPr lang="el-GR" dirty="0" smtClean="0"/>
              <a:t>ΥΠΕΡΣΥΝΔΕΣΕΙΣ</a:t>
            </a:r>
          </a:p>
          <a:p>
            <a:pPr algn="just">
              <a:buFont typeface="Arial" pitchFamily="34" charset="0"/>
              <a:buChar char="•"/>
            </a:pPr>
            <a:r>
              <a:rPr lang="el-GR" dirty="0" smtClean="0"/>
              <a:t>ΦΩΤΟΓΡΑΦΙΑ, ΠΙΣΤΟΠΟΙΗΤΙΚΑ, ΒΙΟΓΡΑΦΙΚΟ ΚΑΙ </a:t>
            </a:r>
            <a:r>
              <a:rPr lang="en-US" dirty="0" smtClean="0"/>
              <a:t>E-mail </a:t>
            </a:r>
            <a:r>
              <a:rPr lang="el-GR" dirty="0" smtClean="0"/>
              <a:t>ΙΔΙΟΚΤΗΤΗ.</a:t>
            </a:r>
          </a:p>
          <a:p>
            <a:pPr algn="just">
              <a:buFont typeface="Arial" pitchFamily="34" charset="0"/>
              <a:buChar char="•"/>
            </a:pPr>
            <a:r>
              <a:rPr lang="el-GR" dirty="0" smtClean="0"/>
              <a:t>ΕΝΗΜΕΡΟΤΗΤΑ ΠΕΡΙΕΧΟΜΕΝΟΥ (</a:t>
            </a:r>
            <a:r>
              <a:rPr lang="el-GR" b="0" dirty="0" smtClean="0"/>
              <a:t>εάν περιέχει τρέχουσες πληροφορίες).</a:t>
            </a:r>
          </a:p>
          <a:p>
            <a:pPr algn="just">
              <a:buFont typeface="Arial" pitchFamily="34" charset="0"/>
              <a:buChar char="•"/>
            </a:pPr>
            <a:r>
              <a:rPr lang="el-GR" dirty="0" smtClean="0"/>
              <a:t>ΑΣΦΑΛΕΙΑ ΚΑΙ ΥΠΟΣΤΗΡΙΞΗ </a:t>
            </a:r>
            <a:r>
              <a:rPr lang="el-GR" b="0" dirty="0" smtClean="0"/>
              <a:t>(δηλαδή εάν το περιεχόμενο ελέγχεται από </a:t>
            </a:r>
            <a:r>
              <a:rPr lang="el-GR" b="0" smtClean="0"/>
              <a:t>αρμόδιες υπηρεσίες).</a:t>
            </a:r>
            <a:r>
              <a:rPr lang="el-GR" smtClean="0"/>
              <a:t> </a:t>
            </a:r>
            <a:endParaRPr lang="el-GR" dirty="0" smtClean="0"/>
          </a:p>
          <a:p>
            <a:pPr>
              <a:buFont typeface="Arial" pitchFamily="34" charset="0"/>
              <a:buChar char="•"/>
            </a:pPr>
            <a:endParaRPr lang="el-GR" dirty="0"/>
          </a:p>
        </p:txBody>
      </p:sp>
    </p:spTree>
    <p:extLst>
      <p:ext uri="{BB962C8B-B14F-4D97-AF65-F5344CB8AC3E}">
        <p14:creationId xmlns:p14="http://schemas.microsoft.com/office/powerpoint/2010/main" val="36142671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27584" y="0"/>
            <a:ext cx="7516316" cy="1052736"/>
          </a:xfrm>
          <a:solidFill>
            <a:srgbClr val="FFC000"/>
          </a:solidFill>
        </p:spPr>
        <p:style>
          <a:lnRef idx="2">
            <a:schemeClr val="accent6"/>
          </a:lnRef>
          <a:fillRef idx="1">
            <a:schemeClr val="lt1"/>
          </a:fillRef>
          <a:effectRef idx="0">
            <a:schemeClr val="accent6"/>
          </a:effectRef>
          <a:fontRef idx="minor">
            <a:schemeClr val="dk1"/>
          </a:fontRef>
        </p:style>
        <p:txBody>
          <a:bodyPr/>
          <a:lstStyle/>
          <a:p>
            <a:pPr algn="ctr"/>
            <a:r>
              <a:rPr lang="el-GR" sz="2000" b="1" dirty="0" smtClean="0"/>
              <a:t>ΑΞΙΟΛΟΓΗΣΗ ΚΑΙ ΠΙΣΤΟΠΟΙΗΣΗ ΤΩΝ ΙΑΤΡΙΚΩΝ ΠΗΓΩΝ ΚΑΙ ΥΠΗΡΕΣΙΩΝ ΠΛΗΡΟΦΟΡΗΣΗΣ </a:t>
            </a:r>
            <a:br>
              <a:rPr lang="el-GR" sz="2000" b="1" dirty="0" smtClean="0"/>
            </a:br>
            <a:r>
              <a:rPr lang="el-GR" sz="2000" b="1" cap="none" dirty="0" smtClean="0"/>
              <a:t>Μηχανισμοί ελέγχου της εγκυρότητας για τους χρήστες</a:t>
            </a:r>
            <a:endParaRPr lang="el-GR" sz="2000" b="1" cap="none" dirty="0"/>
          </a:p>
        </p:txBody>
      </p:sp>
      <p:sp>
        <p:nvSpPr>
          <p:cNvPr id="3" name="Θέση περιεχομένου 2"/>
          <p:cNvSpPr>
            <a:spLocks noGrp="1"/>
          </p:cNvSpPr>
          <p:nvPr>
            <p:ph idx="1"/>
          </p:nvPr>
        </p:nvSpPr>
        <p:spPr/>
        <p:txBody>
          <a:bodyPr/>
          <a:lstStyle/>
          <a:p>
            <a:pPr>
              <a:buFont typeface="Arial" pitchFamily="34" charset="0"/>
              <a:buChar char="•"/>
            </a:pPr>
            <a:r>
              <a:rPr lang="en-US" dirty="0" smtClean="0"/>
              <a:t>DISCERN Online: Quality Criteria for Consumer Health Information</a:t>
            </a:r>
          </a:p>
          <a:p>
            <a:pPr marL="0" indent="0"/>
            <a:r>
              <a:rPr lang="en-US" dirty="0" smtClean="0"/>
              <a:t>(</a:t>
            </a:r>
            <a:r>
              <a:rPr lang="en-US" dirty="0" smtClean="0">
                <a:hlinkClick r:id="rId2"/>
              </a:rPr>
              <a:t>http://www.discern.org.uk</a:t>
            </a:r>
            <a:r>
              <a:rPr lang="en-US" dirty="0" smtClean="0"/>
              <a:t>)</a:t>
            </a:r>
          </a:p>
          <a:p>
            <a:pPr marL="285750" indent="-285750">
              <a:buFont typeface="Arial" pitchFamily="34" charset="0"/>
              <a:buChar char="•"/>
            </a:pPr>
            <a:r>
              <a:rPr lang="en-US" dirty="0" smtClean="0"/>
              <a:t>Evaluating Internet Health Information: A Tutorial from the National Library of Medicine</a:t>
            </a:r>
          </a:p>
          <a:p>
            <a:pPr marL="0" lvl="1" indent="0">
              <a:buNone/>
            </a:pPr>
            <a:r>
              <a:rPr lang="en-US" dirty="0" smtClean="0"/>
              <a:t>(</a:t>
            </a:r>
            <a:r>
              <a:rPr lang="en-US" dirty="0" smtClean="0">
                <a:hlinkClick r:id="rId3"/>
              </a:rPr>
              <a:t>http://www.nlm.nih.gov/medlineplus/webeval/webeval.htmld</a:t>
            </a:r>
            <a:r>
              <a:rPr lang="en-US" dirty="0" smtClean="0"/>
              <a:t>)</a:t>
            </a:r>
          </a:p>
          <a:p>
            <a:pPr lvl="2"/>
            <a:r>
              <a:rPr lang="en-US" b="1" dirty="0" smtClean="0"/>
              <a:t>Evaluating Web Pages: Techniques to Apply &amp; Questions to Ask, UC Berkeley Library</a:t>
            </a:r>
            <a:endParaRPr lang="en-US" b="1" dirty="0"/>
          </a:p>
          <a:p>
            <a:pPr marL="237744" lvl="2" indent="0">
              <a:buNone/>
            </a:pPr>
            <a:r>
              <a:rPr lang="en-US" b="1" dirty="0" smtClean="0"/>
              <a:t>(</a:t>
            </a:r>
            <a:r>
              <a:rPr lang="en-US" b="1" dirty="0" smtClean="0">
                <a:hlinkClick r:id="rId4"/>
              </a:rPr>
              <a:t>http://www.</a:t>
            </a:r>
            <a:r>
              <a:rPr lang="en-US" dirty="0" smtClean="0">
                <a:hlinkClick r:id="rId4"/>
              </a:rPr>
              <a:t>Berkeley.edu/TeachingLib/Guides/Internet/Evaluate.html</a:t>
            </a:r>
            <a:r>
              <a:rPr lang="en-US" dirty="0" smtClean="0"/>
              <a:t>)</a:t>
            </a:r>
          </a:p>
          <a:p>
            <a:pPr lvl="2"/>
            <a:r>
              <a:rPr lang="en-US" b="1" dirty="0" smtClean="0"/>
              <a:t>Content Guidelines, </a:t>
            </a:r>
            <a:r>
              <a:rPr lang="en-US" b="1" dirty="0" err="1" smtClean="0"/>
              <a:t>Healthfinder</a:t>
            </a:r>
            <a:r>
              <a:rPr lang="en-US" b="1" dirty="0" smtClean="0"/>
              <a:t> (National Health Information Center)</a:t>
            </a:r>
          </a:p>
          <a:p>
            <a:pPr marL="237744" lvl="2" indent="0">
              <a:buNone/>
            </a:pPr>
            <a:r>
              <a:rPr lang="en-US" dirty="0" smtClean="0"/>
              <a:t>(</a:t>
            </a:r>
            <a:r>
              <a:rPr lang="en-US" dirty="0" smtClean="0">
                <a:hlinkClick r:id="rId5"/>
              </a:rPr>
              <a:t>http://www.healthfinder.gov/aboutus/content_guidelines.aspx</a:t>
            </a:r>
            <a:r>
              <a:rPr lang="en-US" dirty="0" smtClean="0"/>
              <a:t>)</a:t>
            </a:r>
          </a:p>
          <a:p>
            <a:pPr lvl="2"/>
            <a:r>
              <a:rPr lang="en-US" b="1" dirty="0" smtClean="0"/>
              <a:t>The </a:t>
            </a:r>
            <a:r>
              <a:rPr lang="en-US" b="1" dirty="0" err="1" smtClean="0"/>
              <a:t>HONcode</a:t>
            </a:r>
            <a:r>
              <a:rPr lang="en-US" b="1" dirty="0" smtClean="0"/>
              <a:t> in Brief</a:t>
            </a:r>
          </a:p>
          <a:p>
            <a:pPr marL="237744" lvl="2" indent="0">
              <a:buNone/>
            </a:pPr>
            <a:r>
              <a:rPr lang="en-US" dirty="0" smtClean="0"/>
              <a:t>(http://www.hon.ch/HONcode/Conduct.html)</a:t>
            </a:r>
          </a:p>
        </p:txBody>
      </p:sp>
      <p:sp>
        <p:nvSpPr>
          <p:cNvPr id="4" name="TextBox 3"/>
          <p:cNvSpPr txBox="1"/>
          <p:nvPr/>
        </p:nvSpPr>
        <p:spPr>
          <a:xfrm>
            <a:off x="4788024" y="5087294"/>
            <a:ext cx="4355976" cy="147732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l-GR" b="1" dirty="0" smtClean="0"/>
              <a:t>Αρκετές ιατρικές πύλες στο ελληνικό διαδίκτυο πληρούν τις προδιαγραφές του κώδικα δεοντολογίας «</a:t>
            </a:r>
            <a:r>
              <a:rPr lang="en-US" b="1" dirty="0" smtClean="0"/>
              <a:t>Health on the Net</a:t>
            </a:r>
            <a:r>
              <a:rPr lang="el-GR" b="1" dirty="0" smtClean="0"/>
              <a:t>», για παράδειγμα, η </a:t>
            </a:r>
            <a:r>
              <a:rPr lang="en-US" b="1" dirty="0" smtClean="0"/>
              <a:t>http://doctors.iatronet.gr</a:t>
            </a:r>
            <a:endParaRPr lang="el-GR" b="1" dirty="0"/>
          </a:p>
        </p:txBody>
      </p:sp>
    </p:spTree>
    <p:extLst>
      <p:ext uri="{BB962C8B-B14F-4D97-AF65-F5344CB8AC3E}">
        <p14:creationId xmlns:p14="http://schemas.microsoft.com/office/powerpoint/2010/main" val="14997417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accent2"/>
          </a:solidFill>
        </p:spPr>
        <p:txBody>
          <a:bodyPr/>
          <a:lstStyle/>
          <a:p>
            <a:pPr algn="ctr"/>
            <a:r>
              <a:rPr lang="el-GR" sz="3600" b="1"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ΕΡΩΤΗΜΑΤΑ ΓΙΑ ΠΡΟΒΛΗΜΑΤΙΣΜΟ</a:t>
            </a:r>
            <a:endParaRPr lang="el-GR" sz="3600" b="1"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Θέση περιεχομένου 2"/>
          <p:cNvSpPr>
            <a:spLocks noGrp="1"/>
          </p:cNvSpPr>
          <p:nvPr>
            <p:ph idx="1"/>
          </p:nvPr>
        </p:nvSpPr>
        <p:spPr>
          <a:xfrm>
            <a:off x="822960" y="1100628"/>
            <a:ext cx="7520940" cy="3984556"/>
          </a:xfrm>
          <a:solidFill>
            <a:schemeClr val="accent3">
              <a:lumMod val="60000"/>
              <a:lumOff val="40000"/>
            </a:schemeClr>
          </a:solidFill>
        </p:spPr>
        <p:txBody>
          <a:bodyPr>
            <a:normAutofit/>
          </a:bodyPr>
          <a:lstStyle/>
          <a:p>
            <a:pPr algn="just">
              <a:buFontTx/>
              <a:buChar char="-"/>
            </a:pPr>
            <a:r>
              <a:rPr lang="el-GR" sz="2800" b="0" dirty="0" smtClean="0">
                <a:solidFill>
                  <a:schemeClr val="accent2">
                    <a:lumMod val="75000"/>
                  </a:schemeClr>
                </a:solidFill>
              </a:rPr>
              <a:t>Η πληροφόρηση και η ελεύθερη διακίνηση της Ιατρικής πληροφορίας αποτελεί υποχρέωση της πολιτείας προς τους πολίτες</a:t>
            </a:r>
            <a:r>
              <a:rPr lang="en-US" sz="2800" b="0" dirty="0" smtClean="0">
                <a:solidFill>
                  <a:schemeClr val="accent2">
                    <a:lumMod val="75000"/>
                  </a:schemeClr>
                </a:solidFill>
              </a:rPr>
              <a:t>;</a:t>
            </a:r>
            <a:endParaRPr lang="el-GR" sz="2800" b="0" dirty="0" smtClean="0">
              <a:solidFill>
                <a:schemeClr val="accent2">
                  <a:lumMod val="75000"/>
                </a:schemeClr>
              </a:solidFill>
            </a:endParaRPr>
          </a:p>
          <a:p>
            <a:pPr algn="just">
              <a:buFontTx/>
              <a:buChar char="-"/>
            </a:pPr>
            <a:r>
              <a:rPr lang="el-GR" sz="2800" b="0" dirty="0" smtClean="0">
                <a:solidFill>
                  <a:schemeClr val="accent2">
                    <a:lumMod val="75000"/>
                  </a:schemeClr>
                </a:solidFill>
              </a:rPr>
              <a:t>Η προάσπιση και η προαγωγή της Ιατρικής πληροφορίας αποτελεί αντικειμενικό στόχο των συστημάτων υγείας, ως ζωτικής σημασίας για το κοινωνικό σύνολο</a:t>
            </a:r>
            <a:r>
              <a:rPr lang="en-US" sz="2800" b="0" dirty="0" smtClean="0">
                <a:solidFill>
                  <a:schemeClr val="accent2">
                    <a:lumMod val="75000"/>
                  </a:schemeClr>
                </a:solidFill>
              </a:rPr>
              <a:t>;</a:t>
            </a:r>
            <a:endParaRPr lang="el-GR" sz="2800" b="0" dirty="0" smtClean="0">
              <a:solidFill>
                <a:schemeClr val="accent2">
                  <a:lumMod val="75000"/>
                </a:schemeClr>
              </a:solidFill>
            </a:endParaRPr>
          </a:p>
          <a:p>
            <a:pPr algn="just">
              <a:buFontTx/>
              <a:buChar char="-"/>
            </a:pPr>
            <a:endParaRPr lang="el-GR" sz="2400" b="0" dirty="0">
              <a:solidFill>
                <a:schemeClr val="accent2">
                  <a:lumMod val="75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4795341"/>
            <a:ext cx="3419872" cy="212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94321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22960" y="116632"/>
            <a:ext cx="7520940" cy="1152128"/>
          </a:xfrm>
          <a:solidFill>
            <a:srgbClr val="FF0000"/>
          </a:solidFill>
        </p:spPr>
        <p:txBody>
          <a:bodyPr/>
          <a:lstStyle/>
          <a:p>
            <a:pPr algn="ctr"/>
            <a:r>
              <a:rPr lang="el-GR" sz="2000" b="1" dirty="0"/>
              <a:t>ΑΞΙΟΛΟΓΗΣΗ ΚΑΙ ΠΙΣΤΟΠΟΙΗΣΗ ΤΩΝ ΙΑΤΡΙΚΩΝ ΠΗΓΩΝ ΚΑΙ ΥΠΗΡΕΣΙΩΝ ΠΛΗΡΟΦΟΡΗΣΗΣ </a:t>
            </a:r>
            <a:br>
              <a:rPr lang="el-GR" sz="2000" b="1" dirty="0"/>
            </a:br>
            <a:r>
              <a:rPr lang="el-GR" sz="2000" b="1" cap="none" dirty="0"/>
              <a:t>Μηχανισμοί ελέγχου της εγκυρότητας για τους χρήστες</a:t>
            </a:r>
            <a:endParaRPr lang="el-GR" sz="2000" dirty="0"/>
          </a:p>
        </p:txBody>
      </p:sp>
      <p:sp>
        <p:nvSpPr>
          <p:cNvPr id="3" name="Θέση περιεχομένου 2"/>
          <p:cNvSpPr>
            <a:spLocks noGrp="1"/>
          </p:cNvSpPr>
          <p:nvPr>
            <p:ph idx="1"/>
          </p:nvPr>
        </p:nvSpPr>
        <p:spPr>
          <a:xfrm>
            <a:off x="822960" y="1268760"/>
            <a:ext cx="7520940" cy="3411717"/>
          </a:xfrm>
        </p:spPr>
        <p:txBody>
          <a:bodyPr/>
          <a:lstStyle/>
          <a:p>
            <a:pPr>
              <a:buFont typeface="Arial" pitchFamily="34" charset="0"/>
              <a:buChar char="•"/>
            </a:pPr>
            <a:r>
              <a:rPr lang="en-US" dirty="0" err="1" smtClean="0"/>
              <a:t>MedlinePlus</a:t>
            </a:r>
            <a:r>
              <a:rPr lang="en-US" dirty="0" smtClean="0"/>
              <a:t> Selection Guidelines, National Library of Medicine</a:t>
            </a:r>
          </a:p>
          <a:p>
            <a:pPr marL="0" indent="0"/>
            <a:r>
              <a:rPr lang="en-US" b="0" dirty="0" smtClean="0"/>
              <a:t>(</a:t>
            </a:r>
            <a:r>
              <a:rPr lang="en-US" b="0" dirty="0" smtClean="0">
                <a:hlinkClick r:id="rId2"/>
              </a:rPr>
              <a:t>http://www.nlm.nih.gov/medlineplus/criteria.html</a:t>
            </a:r>
            <a:r>
              <a:rPr lang="en-US" b="0" dirty="0" smtClean="0"/>
              <a:t>)</a:t>
            </a:r>
          </a:p>
          <a:p>
            <a:pPr marL="285750" indent="-285750">
              <a:buFont typeface="Arial" pitchFamily="34" charset="0"/>
              <a:buChar char="•"/>
            </a:pPr>
            <a:r>
              <a:rPr lang="en-US" dirty="0" smtClean="0"/>
              <a:t>A User’s Guide to Finding and Evaluating Health Information on the Web, Medical Library Association</a:t>
            </a:r>
          </a:p>
          <a:p>
            <a:pPr marL="0" indent="0"/>
            <a:r>
              <a:rPr lang="en-US" b="0" dirty="0" smtClean="0"/>
              <a:t>(</a:t>
            </a:r>
            <a:r>
              <a:rPr lang="en-US" b="0" dirty="0" smtClean="0">
                <a:hlinkClick r:id="rId3"/>
              </a:rPr>
              <a:t>http://www.mlanet.org/resources/userguide.html</a:t>
            </a:r>
            <a:r>
              <a:rPr lang="en-US" b="0" dirty="0" smtClean="0"/>
              <a:t>)</a:t>
            </a:r>
          </a:p>
          <a:p>
            <a:pPr marL="0" indent="0"/>
            <a:endParaRPr lang="en-US" b="0" dirty="0"/>
          </a:p>
          <a:p>
            <a:pPr marL="0" indent="0" algn="just"/>
            <a:r>
              <a:rPr lang="el-GR" sz="1800" dirty="0" smtClean="0">
                <a:solidFill>
                  <a:schemeClr val="accent6"/>
                </a:solidFill>
              </a:rPr>
              <a:t>Εναλλακτικούς τρόπους αξιολόγησης και πιστοποίησης παρέχουν οι </a:t>
            </a:r>
            <a:r>
              <a:rPr lang="el-GR" sz="1800" dirty="0" err="1" smtClean="0">
                <a:solidFill>
                  <a:schemeClr val="accent6"/>
                </a:solidFill>
              </a:rPr>
              <a:t>ιστότοποι</a:t>
            </a:r>
            <a:r>
              <a:rPr lang="el-GR" sz="1800" dirty="0" smtClean="0">
                <a:solidFill>
                  <a:schemeClr val="accent6"/>
                </a:solidFill>
              </a:rPr>
              <a:t> </a:t>
            </a:r>
            <a:r>
              <a:rPr lang="en-US" sz="1800" dirty="0" smtClean="0">
                <a:solidFill>
                  <a:schemeClr val="accent6"/>
                </a:solidFill>
              </a:rPr>
              <a:t>HON </a:t>
            </a:r>
            <a:r>
              <a:rPr lang="el-GR" sz="1800" dirty="0" smtClean="0">
                <a:solidFill>
                  <a:schemeClr val="accent6"/>
                </a:solidFill>
              </a:rPr>
              <a:t>και </a:t>
            </a:r>
            <a:r>
              <a:rPr lang="en-US" sz="1800" dirty="0" smtClean="0">
                <a:solidFill>
                  <a:schemeClr val="accent6"/>
                </a:solidFill>
              </a:rPr>
              <a:t>URAC</a:t>
            </a:r>
            <a:endParaRPr lang="el-GR" sz="1800" dirty="0" smtClean="0">
              <a:solidFill>
                <a:schemeClr val="accent6"/>
              </a:solidFill>
            </a:endParaRPr>
          </a:p>
          <a:p>
            <a:pPr marL="0" indent="0"/>
            <a:r>
              <a:rPr lang="en-US" sz="1800" dirty="0" smtClean="0">
                <a:solidFill>
                  <a:schemeClr val="accent6"/>
                </a:solidFill>
                <a:hlinkClick r:id="rId4"/>
              </a:rPr>
              <a:t>http:///www.hon.ch</a:t>
            </a:r>
            <a:endParaRPr lang="en-US" sz="1800" dirty="0" smtClean="0">
              <a:solidFill>
                <a:schemeClr val="accent6"/>
              </a:solidFill>
            </a:endParaRPr>
          </a:p>
          <a:p>
            <a:pPr marL="0" indent="0"/>
            <a:r>
              <a:rPr lang="en-US" sz="1800" dirty="0" smtClean="0">
                <a:solidFill>
                  <a:schemeClr val="accent6"/>
                </a:solidFill>
              </a:rPr>
              <a:t>www.urac.org</a:t>
            </a:r>
            <a:endParaRPr lang="el-GR" sz="1800" dirty="0">
              <a:solidFill>
                <a:schemeClr val="accent6"/>
              </a:solidFill>
            </a:endParaRPr>
          </a:p>
        </p:txBody>
      </p:sp>
      <p:sp>
        <p:nvSpPr>
          <p:cNvPr id="4" name="TextBox 3"/>
          <p:cNvSpPr txBox="1"/>
          <p:nvPr/>
        </p:nvSpPr>
        <p:spPr>
          <a:xfrm>
            <a:off x="3419872" y="4077212"/>
            <a:ext cx="5652120" cy="2862322"/>
          </a:xfrm>
          <a:prstGeom prst="rect">
            <a:avLst/>
          </a:prstGeom>
          <a:noFill/>
        </p:spPr>
        <p:txBody>
          <a:bodyPr wrap="square" rtlCol="0">
            <a:spAutoFit/>
          </a:bodyPr>
          <a:lstStyle/>
          <a:p>
            <a:pPr algn="ctr"/>
            <a:r>
              <a:rPr lang="el-GR" b="1" dirty="0" smtClean="0">
                <a:solidFill>
                  <a:srgbClr val="00B050"/>
                </a:solidFill>
              </a:rPr>
              <a:t>Ειδικοί οργανισμοί για την αξιολόγηση και πιστοποίηση των ιατρικών πληροφοριών</a:t>
            </a:r>
            <a:r>
              <a:rPr lang="en-US" b="1" dirty="0" smtClean="0">
                <a:solidFill>
                  <a:srgbClr val="00B050"/>
                </a:solidFill>
              </a:rPr>
              <a:t>:</a:t>
            </a:r>
          </a:p>
          <a:p>
            <a:pPr marL="285750" indent="-285750" algn="just">
              <a:buFontTx/>
              <a:buChar char="-"/>
            </a:pPr>
            <a:r>
              <a:rPr lang="en-US" dirty="0" smtClean="0"/>
              <a:t>Health On the Net Foundation (1997).</a:t>
            </a:r>
          </a:p>
          <a:p>
            <a:pPr marL="285750" indent="-285750" algn="just">
              <a:buFontTx/>
              <a:buChar char="-"/>
            </a:pPr>
            <a:r>
              <a:rPr lang="en-US" dirty="0" smtClean="0"/>
              <a:t>OMNI-</a:t>
            </a:r>
            <a:r>
              <a:rPr lang="en-US" dirty="0" err="1" smtClean="0"/>
              <a:t>Organising</a:t>
            </a:r>
            <a:r>
              <a:rPr lang="en-US" dirty="0" smtClean="0"/>
              <a:t> Medical Networker Information (1999).</a:t>
            </a:r>
          </a:p>
          <a:p>
            <a:pPr marL="285750" indent="-285750" algn="just">
              <a:buFontTx/>
              <a:buChar char="-"/>
            </a:pPr>
            <a:r>
              <a:rPr lang="en-US" dirty="0" smtClean="0"/>
              <a:t>Internet Health Coalition-</a:t>
            </a:r>
            <a:r>
              <a:rPr lang="en-US" dirty="0" err="1" smtClean="0"/>
              <a:t>Ehealth</a:t>
            </a:r>
            <a:r>
              <a:rPr lang="en-US" dirty="0" smtClean="0"/>
              <a:t> Code of Ethics (2000).</a:t>
            </a:r>
          </a:p>
          <a:p>
            <a:pPr marL="285750" indent="-285750" algn="just">
              <a:buFontTx/>
              <a:buChar char="-"/>
            </a:pPr>
            <a:r>
              <a:rPr lang="en-US" dirty="0" smtClean="0"/>
              <a:t>Health Internet Ethics – Hi Ethics (2000).</a:t>
            </a:r>
          </a:p>
          <a:p>
            <a:pPr marL="285750" indent="-285750" algn="just">
              <a:buFontTx/>
              <a:buChar char="-"/>
            </a:pPr>
            <a:r>
              <a:rPr lang="en-US" dirty="0" smtClean="0"/>
              <a:t>European Community – Quality Criteria for Health-related Websites (2001)</a:t>
            </a:r>
            <a:endParaRPr lang="el-GR" dirty="0"/>
          </a:p>
        </p:txBody>
      </p:sp>
    </p:spTree>
    <p:extLst>
      <p:ext uri="{BB962C8B-B14F-4D97-AF65-F5344CB8AC3E}">
        <p14:creationId xmlns:p14="http://schemas.microsoft.com/office/powerpoint/2010/main" val="30779943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l-GR" b="1" dirty="0" smtClean="0"/>
              <a:t>ΟΡΙΣΜΟΣ ΤΗΣ ΗΛΕΚΤΡΟΝΙΚΗΣ ΥΓΕΙΑΣ</a:t>
            </a:r>
            <a:endParaRPr lang="el-GR" b="1" dirty="0"/>
          </a:p>
        </p:txBody>
      </p:sp>
      <p:sp>
        <p:nvSpPr>
          <p:cNvPr id="3" name="Θέση περιεχομένου 2"/>
          <p:cNvSpPr>
            <a:spLocks noGrp="1"/>
          </p:cNvSpPr>
          <p:nvPr>
            <p:ph idx="1"/>
          </p:nvPr>
        </p:nvSpPr>
        <p:spPr/>
        <p:txBody>
          <a:bodyPr/>
          <a:lstStyle/>
          <a:p>
            <a:pPr algn="just"/>
            <a:r>
              <a:rPr lang="el-GR" dirty="0" smtClean="0"/>
              <a:t>	Σύμφωνα με τον Παγκόσμιο Οργανισμό Υγείας, η </a:t>
            </a:r>
            <a:r>
              <a:rPr lang="el-GR" sz="2000" dirty="0" smtClean="0">
                <a:solidFill>
                  <a:srgbClr val="FF0000"/>
                </a:solidFill>
              </a:rPr>
              <a:t>ηλεκτρονική υγεία </a:t>
            </a:r>
            <a:r>
              <a:rPr lang="el-GR" dirty="0" smtClean="0"/>
              <a:t>ορίζεται ως </a:t>
            </a:r>
            <a:r>
              <a:rPr lang="el-GR" i="1" dirty="0" smtClean="0"/>
              <a:t>«η οικονομικά αποδοτική και ασφαλής χρήση των εργαλείων που βασίζονται στην Τεχνολογία Πληροφορικής και Επικοινωνιών (Τ.Π.Ε.) για την υποστήριξη της υγείας και των σχετικών με την υγεία τομέων, συμπεριλαμβανομένων των υπηρεσιών υγειονομικής περίθαλψης, της παρακολούθησης της υγείας, της εκπαίδευσης σε θέματα υγείας, της γνώσης και της έρευνας»</a:t>
            </a:r>
          </a:p>
          <a:p>
            <a:pPr algn="just"/>
            <a:r>
              <a:rPr lang="el-GR" i="1" dirty="0" smtClean="0"/>
              <a:t>	</a:t>
            </a:r>
            <a:r>
              <a:rPr lang="el-GR" dirty="0" smtClean="0"/>
              <a:t>Από το 1999 και μετά, ο όρος </a:t>
            </a:r>
            <a:r>
              <a:rPr lang="el-GR" sz="2000" dirty="0">
                <a:solidFill>
                  <a:srgbClr val="FF0000"/>
                </a:solidFill>
              </a:rPr>
              <a:t>ηλεκτρονική υγεία</a:t>
            </a:r>
            <a:r>
              <a:rPr lang="el-GR" sz="2000" dirty="0" smtClean="0"/>
              <a:t> </a:t>
            </a:r>
            <a:r>
              <a:rPr lang="el-GR" dirty="0" smtClean="0"/>
              <a:t>χρησιμοποιείται για να περιγράψει οτιδήποτε έχει σχέση με υπολογιστές, επικοινωνίες και ιατρική. Πρόκειται για την απόρροια μίας προσπάθειας να επεκταθούν οι αρχές και οι «υποσχέσεις» της </a:t>
            </a:r>
            <a:r>
              <a:rPr lang="el-GR" dirty="0" smtClean="0">
                <a:solidFill>
                  <a:schemeClr val="accent6">
                    <a:lumMod val="75000"/>
                  </a:schemeClr>
                </a:solidFill>
              </a:rPr>
              <a:t>Κοινωνίας της Πληροφορίας </a:t>
            </a:r>
            <a:r>
              <a:rPr lang="el-GR" dirty="0" smtClean="0"/>
              <a:t>στο χώρο της υγείας και να τονιστούν οι νέες δυνατότητες που παρέχει το διαδίκτυο στον τομέα της ιατρικής περίθαλψης.</a:t>
            </a:r>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5" y="5083175"/>
            <a:ext cx="6876256"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96389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27584" y="116632"/>
            <a:ext cx="7520940" cy="548640"/>
          </a:xfrm>
        </p:spPr>
        <p:style>
          <a:lnRef idx="1">
            <a:schemeClr val="accent2"/>
          </a:lnRef>
          <a:fillRef idx="2">
            <a:schemeClr val="accent2"/>
          </a:fillRef>
          <a:effectRef idx="1">
            <a:schemeClr val="accent2"/>
          </a:effectRef>
          <a:fontRef idx="minor">
            <a:schemeClr val="dk1"/>
          </a:fontRef>
        </p:style>
        <p:txBody>
          <a:bodyPr/>
          <a:lstStyle/>
          <a:p>
            <a:pPr algn="ctr"/>
            <a:r>
              <a:rPr lang="el-GR" b="1" dirty="0" smtClean="0"/>
              <a:t>ΣΤΟΧΟΙ ΤΗΣ ΗΛΕΚΤΡΟΝΙΚΗΣ ΥΓΕΙΑΣ</a:t>
            </a:r>
            <a:endParaRPr lang="el-GR" b="1"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196752"/>
            <a:ext cx="3463648"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23928" y="692696"/>
            <a:ext cx="5112568" cy="6463308"/>
          </a:xfrm>
          <a:prstGeom prst="rect">
            <a:avLst/>
          </a:prstGeom>
          <a:noFill/>
        </p:spPr>
        <p:txBody>
          <a:bodyPr wrap="square" rtlCol="0">
            <a:spAutoFit/>
          </a:bodyPr>
          <a:lstStyle/>
          <a:p>
            <a:pPr marL="285750" indent="-285750" algn="just">
              <a:buFont typeface="Arial" pitchFamily="34" charset="0"/>
              <a:buChar char="•"/>
            </a:pPr>
            <a:r>
              <a:rPr lang="el-GR" b="1" dirty="0" smtClean="0"/>
              <a:t>Αποτελεσματικότητα: </a:t>
            </a:r>
            <a:r>
              <a:rPr lang="el-GR" dirty="0" smtClean="0"/>
              <a:t>Καλύτερες υπηρεσίες με χαμηλότερο κόστος.</a:t>
            </a:r>
          </a:p>
          <a:p>
            <a:pPr marL="285750" indent="-285750" algn="just">
              <a:buFont typeface="Arial" pitchFamily="34" charset="0"/>
              <a:buChar char="•"/>
            </a:pPr>
            <a:r>
              <a:rPr lang="el-GR" b="1" dirty="0" smtClean="0"/>
              <a:t>Η βελτίωση της ποιότητας των παρεχόμενων υπηρεσιών με το μικρότερο κόστος: </a:t>
            </a:r>
            <a:r>
              <a:rPr lang="el-GR" dirty="0" smtClean="0"/>
              <a:t>Οι πολίτες μπορούν να βρουν πληροφορίες για τη νόσο τους, να συγκρίνουν τις υπηρεσίες που προσφέρονται από διαφορετικούς </a:t>
            </a:r>
            <a:r>
              <a:rPr lang="el-GR" dirty="0" err="1" smtClean="0"/>
              <a:t>παρόχους</a:t>
            </a:r>
            <a:r>
              <a:rPr lang="el-GR" dirty="0" smtClean="0"/>
              <a:t> και να κάνουν την πιο συμφέρουσα ή ποιοτική επιλογή.</a:t>
            </a:r>
          </a:p>
          <a:p>
            <a:pPr marL="285750" indent="-285750" algn="just">
              <a:buFont typeface="Arial" pitchFamily="34" charset="0"/>
              <a:buChar char="•"/>
            </a:pPr>
            <a:r>
              <a:rPr lang="el-GR" b="1" dirty="0" smtClean="0"/>
              <a:t>Η επιστημονική τεκμηρίωση: </a:t>
            </a:r>
            <a:r>
              <a:rPr lang="el-GR" dirty="0" smtClean="0"/>
              <a:t>Παροχή υπηρεσιών που βασίζονται στις αποδείξεις (</a:t>
            </a:r>
            <a:r>
              <a:rPr lang="en-US" dirty="0" smtClean="0"/>
              <a:t>evidence-based).</a:t>
            </a:r>
          </a:p>
          <a:p>
            <a:pPr marL="285750" indent="-285750" algn="just">
              <a:buFont typeface="Arial" pitchFamily="34" charset="0"/>
              <a:buChar char="•"/>
            </a:pPr>
            <a:r>
              <a:rPr lang="el-GR" b="1" dirty="0" smtClean="0"/>
              <a:t>Η ενδυνάμωση του ρόλου των πολιτών και ασθενών: </a:t>
            </a:r>
            <a:r>
              <a:rPr lang="el-GR" dirty="0" smtClean="0"/>
              <a:t>Αυξημένη προσβασιμότητα στην πληροφορία, αλλά και στις υπηρεσίες.</a:t>
            </a:r>
          </a:p>
          <a:p>
            <a:pPr marL="285750" indent="-285750" algn="just">
              <a:buFont typeface="Arial" pitchFamily="34" charset="0"/>
              <a:buChar char="•"/>
            </a:pPr>
            <a:r>
              <a:rPr lang="el-GR" b="1" dirty="0" smtClean="0"/>
              <a:t>Ενίσχυση της αλληλεπίδρασης: </a:t>
            </a:r>
            <a:r>
              <a:rPr lang="el-GR" dirty="0" smtClean="0"/>
              <a:t>Διαμόρφωση μίας νέας σχέσης μεταξύ των πολιτών και των επαγγελματιών υγείας.</a:t>
            </a:r>
          </a:p>
          <a:p>
            <a:pPr marL="285750" indent="-285750" algn="just">
              <a:buFont typeface="Arial" pitchFamily="34" charset="0"/>
              <a:buChar char="•"/>
            </a:pPr>
            <a:r>
              <a:rPr lang="el-GR" b="1" dirty="0" smtClean="0"/>
              <a:t>Η επιμόρφωση σε θέματα υγείας: </a:t>
            </a:r>
            <a:r>
              <a:rPr lang="el-GR" dirty="0" smtClean="0"/>
              <a:t>τόσο των επαγγελματιών υγείας όσο και των πολιτών.</a:t>
            </a:r>
          </a:p>
          <a:p>
            <a:pPr marL="285750" indent="-285750" algn="just">
              <a:buFont typeface="Arial" pitchFamily="34" charset="0"/>
              <a:buChar char="•"/>
            </a:pPr>
            <a:r>
              <a:rPr lang="el-GR" b="1" dirty="0" smtClean="0"/>
              <a:t>Η διευκόλυνση ανταλλαγής πληροφοριών μεταξύ των </a:t>
            </a:r>
            <a:r>
              <a:rPr lang="el-GR" b="1" smtClean="0"/>
              <a:t>φορέων υγείας.</a:t>
            </a:r>
            <a:r>
              <a:rPr lang="el-GR" smtClean="0"/>
              <a:t> </a:t>
            </a:r>
            <a:r>
              <a:rPr lang="el-GR" b="1" smtClean="0"/>
              <a:t> </a:t>
            </a:r>
            <a:endParaRPr lang="el-GR" b="1" dirty="0" smtClean="0"/>
          </a:p>
          <a:p>
            <a:pPr algn="just"/>
            <a:endParaRPr lang="el-GR" b="1" dirty="0"/>
          </a:p>
        </p:txBody>
      </p:sp>
    </p:spTree>
    <p:extLst>
      <p:ext uri="{BB962C8B-B14F-4D97-AF65-F5344CB8AC3E}">
        <p14:creationId xmlns:p14="http://schemas.microsoft.com/office/powerpoint/2010/main" val="6817825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27584" y="404664"/>
            <a:ext cx="7520940" cy="548640"/>
          </a:xfrm>
          <a:solidFill>
            <a:schemeClr val="accent5"/>
          </a:solidFill>
        </p:spPr>
        <p:txBody>
          <a:bodyPr/>
          <a:lstStyle/>
          <a:p>
            <a:pPr algn="just"/>
            <a:r>
              <a:rPr lang="el-GR" sz="2400" b="1" i="1" cap="none" dirty="0" smtClean="0">
                <a:solidFill>
                  <a:schemeClr val="bg1"/>
                </a:solidFill>
              </a:rPr>
              <a:t>Βασικό συμπέρασμα:</a:t>
            </a:r>
            <a:endParaRPr lang="el-GR" sz="2400" b="1" i="1" cap="none" dirty="0">
              <a:solidFill>
                <a:schemeClr val="bg1"/>
              </a:solidFill>
            </a:endParaRPr>
          </a:p>
        </p:txBody>
      </p:sp>
      <p:sp>
        <p:nvSpPr>
          <p:cNvPr id="3" name="Θέση περιεχομένου 2"/>
          <p:cNvSpPr>
            <a:spLocks noGrp="1"/>
          </p:cNvSpPr>
          <p:nvPr>
            <p:ph idx="1"/>
          </p:nvPr>
        </p:nvSpPr>
        <p:spPr>
          <a:solidFill>
            <a:schemeClr val="tx2">
              <a:lumMod val="40000"/>
              <a:lumOff val="60000"/>
            </a:schemeClr>
          </a:solidFill>
        </p:spPr>
        <p:txBody>
          <a:bodyPr>
            <a:normAutofit fontScale="85000" lnSpcReduction="10000"/>
          </a:bodyPr>
          <a:lstStyle/>
          <a:p>
            <a:pPr algn="ctr"/>
            <a:r>
              <a:rPr lang="el-GR" dirty="0" smtClean="0"/>
              <a:t>	</a:t>
            </a:r>
            <a:r>
              <a:rPr lang="el-GR" sz="2000" dirty="0" smtClean="0">
                <a:solidFill>
                  <a:schemeClr val="accent6">
                    <a:lumMod val="75000"/>
                  </a:schemeClr>
                </a:solidFill>
              </a:rPr>
              <a:t>Η διαχείριση των πληροφοριακών αναγκών των εμπλεκόμενων μερών στις υπηρεσίες υγείας και το </a:t>
            </a:r>
            <a:r>
              <a:rPr lang="el-GR" sz="2000" dirty="0">
                <a:solidFill>
                  <a:schemeClr val="accent6">
                    <a:lumMod val="75000"/>
                  </a:schemeClr>
                </a:solidFill>
              </a:rPr>
              <a:t>έ</a:t>
            </a:r>
            <a:r>
              <a:rPr lang="el-GR" sz="2000" dirty="0" smtClean="0">
                <a:solidFill>
                  <a:schemeClr val="accent6">
                    <a:lumMod val="75000"/>
                  </a:schemeClr>
                </a:solidFill>
              </a:rPr>
              <a:t>ργο της αξιολόγησης της πληροφορίας εμπίπτουν στο έργο των βιβλιοθηκών και των υπηρεσιών πληροφόρησης.</a:t>
            </a:r>
          </a:p>
          <a:p>
            <a:pPr algn="ctr"/>
            <a:r>
              <a:rPr lang="el-GR" sz="2000" dirty="0" smtClean="0">
                <a:solidFill>
                  <a:schemeClr val="accent6">
                    <a:lumMod val="75000"/>
                  </a:schemeClr>
                </a:solidFill>
              </a:rPr>
              <a:t>Ο δυναμικός χαρακτήρας διαχείρισης της ψηφιακής πληροφορίας και οι αυξανόμενες ανάγκες για αξιολόγηση της εγκυρότητάς της επιβάλλουν, για λόγους αποδοτικότητας, τη συγκέντρωση των ενεργειών αξιολόγησης σε ομάδες ειδικών επιστημόνων της ιατρικής πληροφόρησης. </a:t>
            </a:r>
          </a:p>
          <a:p>
            <a:pPr algn="ctr"/>
            <a:r>
              <a:rPr lang="el-GR" sz="2000" dirty="0" smtClean="0">
                <a:solidFill>
                  <a:schemeClr val="accent6">
                    <a:lumMod val="75000"/>
                  </a:schemeClr>
                </a:solidFill>
              </a:rPr>
              <a:t>Το βασικό συμπέρασμα που προκύπτει είναι η ανάγκη μιας τεκμηριωμένης πρακτικής [</a:t>
            </a:r>
            <a:r>
              <a:rPr lang="en-US" sz="2000" dirty="0" smtClean="0">
                <a:solidFill>
                  <a:schemeClr val="accent6">
                    <a:lumMod val="75000"/>
                  </a:schemeClr>
                </a:solidFill>
              </a:rPr>
              <a:t>evidence-based practice]</a:t>
            </a:r>
            <a:r>
              <a:rPr lang="el-GR" sz="2000" dirty="0" smtClean="0">
                <a:solidFill>
                  <a:schemeClr val="accent6">
                    <a:lumMod val="75000"/>
                  </a:schemeClr>
                </a:solidFill>
              </a:rPr>
              <a:t> για την αξιολόγηση της ιατρικής πληροφορίας και η χρήση της στην υποστήριξη της </a:t>
            </a:r>
            <a:r>
              <a:rPr lang="el-GR" sz="2000" dirty="0" err="1" smtClean="0">
                <a:solidFill>
                  <a:schemeClr val="accent6">
                    <a:lumMod val="75000"/>
                  </a:schemeClr>
                </a:solidFill>
              </a:rPr>
              <a:t>βιοϊατρικής</a:t>
            </a:r>
            <a:r>
              <a:rPr lang="el-GR" sz="2000" dirty="0" smtClean="0">
                <a:solidFill>
                  <a:schemeClr val="accent6">
                    <a:lumMod val="75000"/>
                  </a:schemeClr>
                </a:solidFill>
              </a:rPr>
              <a:t> έρευνας και της ιατρικής πράξης.</a:t>
            </a:r>
            <a:endParaRPr lang="el-GR" sz="2000" dirty="0">
              <a:solidFill>
                <a:schemeClr val="accent6">
                  <a:lumMod val="75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725143"/>
            <a:ext cx="5847233" cy="292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0938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pPr algn="ctr"/>
            <a:r>
              <a:rPr lang="el-GR" dirty="0" smtClean="0"/>
              <a:t>ΚΙΝΗΤΡΑ ΓΙΑ ΕΠΙΣΤΗΜΟΝΙΚΟ ΔΙΑΛΟΓΟ</a:t>
            </a:r>
            <a:endParaRPr lang="el-GR" dirty="0"/>
          </a:p>
        </p:txBody>
      </p:sp>
      <p:sp>
        <p:nvSpPr>
          <p:cNvPr id="3" name="Θέση περιεχομένου 2"/>
          <p:cNvSpPr>
            <a:spLocks noGrp="1"/>
          </p:cNvSpPr>
          <p:nvPr>
            <p:ph idx="1"/>
          </p:nvPr>
        </p:nvSpPr>
        <p:spPr>
          <a:solidFill>
            <a:schemeClr val="accent2"/>
          </a:solidFill>
        </p:spPr>
        <p:txBody>
          <a:bodyPr/>
          <a:lstStyle/>
          <a:p>
            <a:pPr algn="just">
              <a:buFont typeface="Arial" pitchFamily="34" charset="0"/>
              <a:buChar char="•"/>
            </a:pPr>
            <a:r>
              <a:rPr lang="el-GR" dirty="0" smtClean="0">
                <a:solidFill>
                  <a:schemeClr val="bg1"/>
                </a:solidFill>
              </a:rPr>
              <a:t>Κατανόηση της σχέσης ιατρικής-κοινωνίας ή ιατρού-ασθενούς, για τη διαμόρφωση πολιτικών σχετικά με την οριοθέτηση των μεταξύ τους σχέσεων, την ενημέρωση και ενδυνάμωση του ασθενούς, και τελικά τη διαμόρφωση συνεργατικών πρακτικών υποστήριξης κατά τη λήψη ιατρικών αποφάσεων.</a:t>
            </a:r>
          </a:p>
          <a:p>
            <a:pPr algn="just">
              <a:buFont typeface="Arial" pitchFamily="34" charset="0"/>
              <a:buChar char="•"/>
            </a:pPr>
            <a:r>
              <a:rPr lang="el-GR" dirty="0" smtClean="0">
                <a:solidFill>
                  <a:schemeClr val="bg1"/>
                </a:solidFill>
              </a:rPr>
              <a:t>Ανάπτυξη πολιτικών για τον ρόλο της πληροφόρησης και των υπηρεσιών πληροφόρησης στο πλαίσιο των μεταβολών των συστημάτων οργάνωσης και χρηματοδότησης υπηρεσιών  υγείας λόγω των οικονομικών πιέσεων και της αύξησης της ζήτησης για υψηλού επιπέδου υπηρεσίες υγείας.</a:t>
            </a:r>
            <a:endParaRPr lang="el-GR" dirty="0">
              <a:solidFill>
                <a:schemeClr val="bg1"/>
              </a:solidFill>
            </a:endParaRPr>
          </a:p>
        </p:txBody>
      </p:sp>
    </p:spTree>
    <p:extLst>
      <p:ext uri="{BB962C8B-B14F-4D97-AF65-F5344CB8AC3E}">
        <p14:creationId xmlns:p14="http://schemas.microsoft.com/office/powerpoint/2010/main" val="8193233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pPr algn="ctr"/>
            <a:r>
              <a:rPr lang="el-GR" b="1" dirty="0" smtClean="0"/>
              <a:t>ΚΙΝΗΤΡΑ ΓΙΑ ΕΠΙΣΤΗΜΟΝΙΚΟ ΔΙΑΛΟΓΟ</a:t>
            </a:r>
            <a:endParaRPr lang="el-GR" b="1" dirty="0"/>
          </a:p>
        </p:txBody>
      </p:sp>
      <p:sp>
        <p:nvSpPr>
          <p:cNvPr id="3" name="Θέση περιεχομένου 2"/>
          <p:cNvSpPr>
            <a:spLocks noGrp="1"/>
          </p:cNvSpPr>
          <p:nvPr>
            <p:ph idx="1"/>
          </p:nvPr>
        </p:nvSpPr>
        <p:spPr>
          <a:solidFill>
            <a:schemeClr val="accent2"/>
          </a:solidFill>
        </p:spPr>
        <p:txBody>
          <a:bodyPr/>
          <a:lstStyle/>
          <a:p>
            <a:pPr algn="just">
              <a:buFont typeface="Arial" pitchFamily="34" charset="0"/>
              <a:buChar char="•"/>
            </a:pPr>
            <a:r>
              <a:rPr lang="el-GR" dirty="0" smtClean="0">
                <a:solidFill>
                  <a:schemeClr val="bg1"/>
                </a:solidFill>
              </a:rPr>
              <a:t>Διαμόρφωση πολιτικών πληροφόρησης από φορείς και οργανισμούς που παράγουν πολιτικές για την υγεία σε υπερεθνικό ή παγκόσμιο επίπεδο.</a:t>
            </a:r>
          </a:p>
          <a:p>
            <a:pPr algn="just">
              <a:buFont typeface="Arial" pitchFamily="34" charset="0"/>
              <a:buChar char="•"/>
            </a:pPr>
            <a:r>
              <a:rPr lang="el-GR" dirty="0" smtClean="0">
                <a:solidFill>
                  <a:schemeClr val="bg1"/>
                </a:solidFill>
              </a:rPr>
              <a:t>Διαμόρφωση διοικητικών πρακτικών για την αξιοποίηση των δυναμικών που δημιουργούν οι υπηρεσίες πληροφόρησης, έτσι ώστε να αυξάνονται η παραγωγικότητα, η αποδοτικότητα, η αποτελεσματικότητα και η ποιότητα των μονάδων υγείας.</a:t>
            </a:r>
          </a:p>
          <a:p>
            <a:pPr algn="just">
              <a:buFont typeface="Arial" pitchFamily="34" charset="0"/>
              <a:buChar char="•"/>
            </a:pPr>
            <a:r>
              <a:rPr lang="el-GR" dirty="0" smtClean="0">
                <a:solidFill>
                  <a:schemeClr val="bg1"/>
                </a:solidFill>
              </a:rPr>
              <a:t>Έρευνα για τη χρήση και τις εφαρμογές που μπορούν να αναπτυχθούν στον παγκόσμιο ιστό, αλλά και για την αξιοποίηση των σύγχρονων τεχνολογιών και υπηρεσιών κοινωνικής δικτύωσης.</a:t>
            </a:r>
          </a:p>
          <a:p>
            <a:pPr algn="just">
              <a:buFont typeface="Arial" pitchFamily="34" charset="0"/>
              <a:buChar char="•"/>
            </a:pPr>
            <a:r>
              <a:rPr lang="el-GR" dirty="0" smtClean="0">
                <a:solidFill>
                  <a:schemeClr val="bg1"/>
                </a:solidFill>
              </a:rPr>
              <a:t>Έρευνα για την κατανόηση της πληροφοριακής συμπεριφοράς των επαγγελματιών υγείας αλλά και διαφορετικών ομάδων ασθενών. </a:t>
            </a:r>
            <a:endParaRPr lang="el-GR" dirty="0">
              <a:solidFill>
                <a:schemeClr val="bg1"/>
              </a:solidFill>
            </a:endParaRPr>
          </a:p>
        </p:txBody>
      </p:sp>
    </p:spTree>
    <p:extLst>
      <p:ext uri="{BB962C8B-B14F-4D97-AF65-F5344CB8AC3E}">
        <p14:creationId xmlns:p14="http://schemas.microsoft.com/office/powerpoint/2010/main" val="2811171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22960" y="365760"/>
            <a:ext cx="7853496" cy="1551072"/>
          </a:xfrm>
        </p:spPr>
        <p:style>
          <a:lnRef idx="3">
            <a:schemeClr val="lt1"/>
          </a:lnRef>
          <a:fillRef idx="1">
            <a:schemeClr val="accent2"/>
          </a:fillRef>
          <a:effectRef idx="1">
            <a:schemeClr val="accent2"/>
          </a:effectRef>
          <a:fontRef idx="minor">
            <a:schemeClr val="lt1"/>
          </a:fontRef>
        </p:style>
        <p:txBody>
          <a:bodyPr/>
          <a:lstStyle/>
          <a:p>
            <a:pPr algn="ctr"/>
            <a:r>
              <a:rPr lang="el-GR" sz="2000" b="1" i="1" cap="none" dirty="0" smtClean="0"/>
              <a:t>Τίποτα δεν μπορεί να σταματήσει τη διαδικασία της προόδου και των μεταβολών που οφείλονται στις ραγδαίες εξελίξεις στην Επιστήμη της Πληροφόρησης  </a:t>
            </a:r>
            <a:endParaRPr lang="el-GR" sz="2000" b="1" i="1" cap="none"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1" y="1962739"/>
            <a:ext cx="5569086" cy="4173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06423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43608" y="332656"/>
            <a:ext cx="7228284" cy="470952"/>
          </a:xfrm>
        </p:spPr>
        <p:style>
          <a:lnRef idx="1">
            <a:schemeClr val="accent4"/>
          </a:lnRef>
          <a:fillRef idx="2">
            <a:schemeClr val="accent4"/>
          </a:fillRef>
          <a:effectRef idx="1">
            <a:schemeClr val="accent4"/>
          </a:effectRef>
          <a:fontRef idx="minor">
            <a:schemeClr val="dk1"/>
          </a:fontRef>
        </p:style>
        <p:txBody>
          <a:bodyPr/>
          <a:lstStyle/>
          <a:p>
            <a:pPr algn="ctr"/>
            <a:r>
              <a:rPr lang="el-GR" sz="4000" b="1" dirty="0" smtClean="0">
                <a:solidFill>
                  <a:schemeClr val="accent3"/>
                </a:solidFill>
              </a:rPr>
              <a:t>ΣΑΣ ΕΥΧΑΡΙΣΤΩ ΠΟΛΥ</a:t>
            </a:r>
            <a:endParaRPr lang="el-GR" sz="4000" b="1" dirty="0">
              <a:solidFill>
                <a:schemeClr val="accent3"/>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021746"/>
            <a:ext cx="7272808" cy="3639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57121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accent2"/>
          </a:solidFill>
        </p:spPr>
        <p:txBody>
          <a:bodyPr/>
          <a:lstStyle/>
          <a:p>
            <a:pPr algn="ctr"/>
            <a:r>
              <a:rPr lang="el-GR" sz="3600" b="1"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ΕΡΩΤΗΜΑΤΑ ΓΙΑ ΠΡΟΒΛΗΜΑΤΙΣΜΟ</a:t>
            </a:r>
          </a:p>
        </p:txBody>
      </p:sp>
      <p:sp>
        <p:nvSpPr>
          <p:cNvPr id="3" name="Θέση περιεχομένου 2"/>
          <p:cNvSpPr>
            <a:spLocks noGrp="1"/>
          </p:cNvSpPr>
          <p:nvPr>
            <p:ph idx="1"/>
          </p:nvPr>
        </p:nvSpPr>
        <p:spPr>
          <a:solidFill>
            <a:schemeClr val="accent3">
              <a:lumMod val="60000"/>
              <a:lumOff val="40000"/>
            </a:schemeClr>
          </a:solidFill>
        </p:spPr>
        <p:txBody>
          <a:bodyPr>
            <a:normAutofit/>
          </a:bodyPr>
          <a:lstStyle/>
          <a:p>
            <a:pPr algn="just"/>
            <a:r>
              <a:rPr lang="el-GR" sz="2400" b="0" dirty="0" smtClean="0">
                <a:solidFill>
                  <a:schemeClr val="accent2">
                    <a:lumMod val="75000"/>
                  </a:schemeClr>
                </a:solidFill>
              </a:rPr>
              <a:t>- </a:t>
            </a:r>
            <a:r>
              <a:rPr lang="el-GR" sz="2800" b="0" dirty="0" smtClean="0">
                <a:solidFill>
                  <a:schemeClr val="accent2">
                    <a:lumMod val="75000"/>
                  </a:schemeClr>
                </a:solidFill>
              </a:rPr>
              <a:t>Οι επαγγελματίες υγείας, αλλά και οι παραγωγοί των υπηρεσιών υγείας, οφείλουν να παράσχουν πλήρη και αντικειμενική πληροφόρηση, ώστε ο ασθενής να είναι σε θέση να αποφασίσει για το πώς θα αντιμετωπίσει το υγειονομικό του πρόβλημα</a:t>
            </a:r>
            <a:r>
              <a:rPr lang="en-US" sz="2800" b="0" dirty="0" smtClean="0">
                <a:solidFill>
                  <a:schemeClr val="accent2">
                    <a:lumMod val="75000"/>
                  </a:schemeClr>
                </a:solidFill>
              </a:rPr>
              <a:t>;</a:t>
            </a:r>
            <a:endParaRPr lang="el-GR" sz="2800" b="0" dirty="0">
              <a:solidFill>
                <a:schemeClr val="accent2">
                  <a:lumMod val="75000"/>
                </a:scheme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4725144"/>
            <a:ext cx="3672408" cy="226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17882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accent2"/>
          </a:solidFill>
        </p:spPr>
        <p:txBody>
          <a:bodyPr/>
          <a:lstStyle/>
          <a:p>
            <a:pPr algn="ctr"/>
            <a:r>
              <a:rPr lang="el-GR" b="1"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ΤΡΟΠΟΙ ΑΣΚΗΣΗΣ ΤΗΣ ΙΑΤΡΙΚΗΣ</a:t>
            </a:r>
            <a:endParaRPr lang="el-GR" b="1"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7833" y="2395274"/>
            <a:ext cx="3590091" cy="211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43808" y="4581128"/>
            <a:ext cx="5400600" cy="646331"/>
          </a:xfrm>
          <a:prstGeom prst="rect">
            <a:avLst/>
          </a:prstGeom>
          <a:solidFill>
            <a:schemeClr val="bg1">
              <a:lumMod val="65000"/>
            </a:schemeClr>
          </a:solidFill>
        </p:spPr>
        <p:txBody>
          <a:bodyPr wrap="square" rtlCol="0">
            <a:spAutoFit/>
          </a:bodyPr>
          <a:lstStyle/>
          <a:p>
            <a:pPr algn="ctr"/>
            <a:r>
              <a:rPr lang="el-GR" b="1" dirty="0" smtClean="0">
                <a:solidFill>
                  <a:srgbClr val="FF0000"/>
                </a:solidFill>
              </a:rPr>
              <a:t>Πατερναλιστικός-Μη δημοκρατικός τρόπος</a:t>
            </a:r>
            <a:r>
              <a:rPr lang="en-US" b="1" dirty="0" smtClean="0">
                <a:solidFill>
                  <a:srgbClr val="FF0000"/>
                </a:solidFill>
              </a:rPr>
              <a:t> (</a:t>
            </a:r>
            <a:r>
              <a:rPr lang="el-GR" b="1" dirty="0" smtClean="0">
                <a:solidFill>
                  <a:srgbClr val="FF0000"/>
                </a:solidFill>
              </a:rPr>
              <a:t>μέχρι τη δεκαετ</a:t>
            </a:r>
            <a:r>
              <a:rPr lang="el-GR" b="1" dirty="0">
                <a:solidFill>
                  <a:srgbClr val="FF0000"/>
                </a:solidFill>
              </a:rPr>
              <a:t>ί</a:t>
            </a:r>
            <a:r>
              <a:rPr lang="el-GR" b="1" dirty="0" smtClean="0">
                <a:solidFill>
                  <a:srgbClr val="FF0000"/>
                </a:solidFill>
              </a:rPr>
              <a:t>α του 1970)</a:t>
            </a:r>
            <a:endParaRPr lang="el-GR" b="1" dirty="0">
              <a:solidFill>
                <a:srgbClr val="FF0000"/>
              </a:solidFill>
            </a:endParaRPr>
          </a:p>
        </p:txBody>
      </p:sp>
    </p:spTree>
    <p:extLst>
      <p:ext uri="{BB962C8B-B14F-4D97-AF65-F5344CB8AC3E}">
        <p14:creationId xmlns:p14="http://schemas.microsoft.com/office/powerpoint/2010/main" val="1453548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accent2">
              <a:lumMod val="75000"/>
            </a:schemeClr>
          </a:solidFill>
        </p:spPr>
        <p:txBody>
          <a:bodyPr/>
          <a:lstStyle/>
          <a:p>
            <a:pPr algn="ctr"/>
            <a:r>
              <a:rPr lang="el-GR" b="1"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ΤΡΟΠΟΙ ΑΣΚΗΣΗΣ ΤΗΣ ΙΑΤΡΙΚΗΣ</a:t>
            </a:r>
            <a:endParaRPr lang="el-GR" b="1"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268759"/>
            <a:ext cx="3960440" cy="442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932040" y="4293096"/>
            <a:ext cx="3744416" cy="400110"/>
          </a:xfrm>
          <a:prstGeom prst="rect">
            <a:avLst/>
          </a:prstGeom>
          <a:solidFill>
            <a:schemeClr val="accent2">
              <a:lumMod val="75000"/>
            </a:schemeClr>
          </a:solidFill>
        </p:spPr>
        <p:txBody>
          <a:bodyPr wrap="square" rtlCol="0">
            <a:spAutoFit/>
          </a:bodyPr>
          <a:lstStyle/>
          <a:p>
            <a:pPr algn="ctr"/>
            <a:r>
              <a:rPr lang="el-GR" sz="2000" b="1" dirty="0" smtClean="0"/>
              <a:t>Συμμετοχικός-δημοκρατικός</a:t>
            </a:r>
            <a:endParaRPr lang="el-GR" sz="2000" b="1" dirty="0"/>
          </a:p>
        </p:txBody>
      </p:sp>
    </p:spTree>
    <p:extLst>
      <p:ext uri="{BB962C8B-B14F-4D97-AF65-F5344CB8AC3E}">
        <p14:creationId xmlns:p14="http://schemas.microsoft.com/office/powerpoint/2010/main" val="25445857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bg2"/>
          </a:solidFill>
        </p:spPr>
        <p:txBody>
          <a:bodyPr/>
          <a:lstStyle/>
          <a:p>
            <a:pPr algn="ctr"/>
            <a:r>
              <a:rPr lang="el-GR" sz="2000" b="1" dirty="0" smtClean="0">
                <a:solidFill>
                  <a:schemeClr val="accent2">
                    <a:lumMod val="75000"/>
                  </a:schemeClr>
                </a:solidFill>
              </a:rPr>
              <a:t>ΣΥΜΜΕΤΟΧΙΚΟΣ-ΔΗΜΟΚΡΑΤΙΚΟΣ ΤΡΟΠΟΣ ΧΡΗΣΗΣ ΤΗΣ ΙΑΤΡΙΚΗΣ ΠΛΗΡΟΦΟΡΙΑΣ</a:t>
            </a:r>
            <a:endParaRPr lang="el-GR" sz="2000" b="1" dirty="0">
              <a:solidFill>
                <a:schemeClr val="accent2">
                  <a:lumMod val="75000"/>
                </a:schemeClr>
              </a:solidFill>
            </a:endParaRPr>
          </a:p>
        </p:txBody>
      </p:sp>
      <p:sp>
        <p:nvSpPr>
          <p:cNvPr id="3" name="Θέση περιεχομένου 2"/>
          <p:cNvSpPr>
            <a:spLocks noGrp="1"/>
          </p:cNvSpPr>
          <p:nvPr>
            <p:ph idx="1"/>
          </p:nvPr>
        </p:nvSpPr>
        <p:spPr>
          <a:solidFill>
            <a:schemeClr val="bg1">
              <a:lumMod val="95000"/>
            </a:schemeClr>
          </a:solidFill>
        </p:spPr>
        <p:txBody>
          <a:bodyPr>
            <a:normAutofit fontScale="92500" lnSpcReduction="20000"/>
          </a:bodyPr>
          <a:lstStyle/>
          <a:p>
            <a:pPr algn="just"/>
            <a:r>
              <a:rPr lang="el-GR" sz="2400" dirty="0" smtClean="0">
                <a:solidFill>
                  <a:srgbClr val="002060"/>
                </a:solidFill>
              </a:rPr>
              <a:t>Αποτελεί κανόνα στις μέρες μας, εξαιτίας:</a:t>
            </a:r>
          </a:p>
          <a:p>
            <a:pPr algn="just"/>
            <a:endParaRPr lang="el-GR" sz="2400" dirty="0"/>
          </a:p>
          <a:p>
            <a:pPr algn="just">
              <a:buAutoNum type="arabicPeriod"/>
            </a:pPr>
            <a:r>
              <a:rPr lang="el-GR" sz="2400" dirty="0" smtClean="0">
                <a:solidFill>
                  <a:srgbClr val="00B0F0"/>
                </a:solidFill>
              </a:rPr>
              <a:t>των επαναστατικών τεχνολογιών διάχυσης της πληροφορίας.</a:t>
            </a:r>
          </a:p>
          <a:p>
            <a:pPr algn="just">
              <a:buAutoNum type="arabicPeriod"/>
            </a:pPr>
            <a:r>
              <a:rPr lang="el-GR" sz="2400" dirty="0">
                <a:solidFill>
                  <a:srgbClr val="00B0F0"/>
                </a:solidFill>
              </a:rPr>
              <a:t>τ</a:t>
            </a:r>
            <a:r>
              <a:rPr lang="el-GR" sz="2400" dirty="0" smtClean="0">
                <a:solidFill>
                  <a:srgbClr val="00B0F0"/>
                </a:solidFill>
              </a:rPr>
              <a:t>ου πλήρη εκδημοκρατισμού της σχέσης με τις υπηρεσίες υγείας.</a:t>
            </a:r>
          </a:p>
          <a:p>
            <a:pPr algn="just">
              <a:buAutoNum type="arabicPeriod"/>
            </a:pPr>
            <a:r>
              <a:rPr lang="el-GR" sz="2400" dirty="0">
                <a:solidFill>
                  <a:srgbClr val="00B0F0"/>
                </a:solidFill>
              </a:rPr>
              <a:t>τ</a:t>
            </a:r>
            <a:r>
              <a:rPr lang="el-GR" sz="2400" dirty="0" smtClean="0">
                <a:solidFill>
                  <a:srgbClr val="00B0F0"/>
                </a:solidFill>
              </a:rPr>
              <a:t>ης δυνατότητας πρόσβασης από ένα μεγάλο μέρος της κοινωνίας στις σύγχρονες ηλεκτρονικά διαθέσιμες πληροφορίες (διεθνείς βάσεις ιατρικών δεδομένων), αφού η πληροφορία, έγκυρη ή μη, υπάρχει και στο διαδίκτυο.</a:t>
            </a:r>
          </a:p>
          <a:p>
            <a:pPr>
              <a:buAutoNum type="arabicPeriod"/>
            </a:pPr>
            <a:endParaRPr lang="el-GR" dirty="0"/>
          </a:p>
        </p:txBody>
      </p:sp>
    </p:spTree>
    <p:extLst>
      <p:ext uri="{BB962C8B-B14F-4D97-AF65-F5344CB8AC3E}">
        <p14:creationId xmlns:p14="http://schemas.microsoft.com/office/powerpoint/2010/main" val="35291978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tx1">
              <a:lumMod val="95000"/>
              <a:lumOff val="5000"/>
            </a:schemeClr>
          </a:solidFill>
        </p:spPr>
        <p:txBody>
          <a:bodyPr/>
          <a:lstStyle/>
          <a:p>
            <a:pPr algn="ctr"/>
            <a:r>
              <a:rPr lang="el-GR" b="1" dirty="0" smtClean="0">
                <a:solidFill>
                  <a:srgbClr val="00B0F0"/>
                </a:solidFill>
              </a:rPr>
              <a:t>Το </a:t>
            </a:r>
            <a:r>
              <a:rPr lang="el-GR" b="1" dirty="0" err="1" smtClean="0">
                <a:solidFill>
                  <a:srgbClr val="00B0F0"/>
                </a:solidFill>
              </a:rPr>
              <a:t>νΕο</a:t>
            </a:r>
            <a:r>
              <a:rPr lang="el-GR" b="1" dirty="0" smtClean="0">
                <a:solidFill>
                  <a:srgbClr val="00B0F0"/>
                </a:solidFill>
              </a:rPr>
              <a:t> </a:t>
            </a:r>
            <a:r>
              <a:rPr lang="el-GR" b="1" dirty="0" err="1" smtClean="0">
                <a:solidFill>
                  <a:srgbClr val="00B0F0"/>
                </a:solidFill>
              </a:rPr>
              <a:t>προφιλ</a:t>
            </a:r>
            <a:r>
              <a:rPr lang="el-GR" b="1" dirty="0" smtClean="0">
                <a:solidFill>
                  <a:srgbClr val="00B0F0"/>
                </a:solidFill>
              </a:rPr>
              <a:t> των </a:t>
            </a:r>
            <a:r>
              <a:rPr lang="el-GR" b="1" dirty="0" err="1" smtClean="0">
                <a:solidFill>
                  <a:srgbClr val="00B0F0"/>
                </a:solidFill>
              </a:rPr>
              <a:t>υπηρεσιων</a:t>
            </a:r>
            <a:r>
              <a:rPr lang="el-GR" b="1" dirty="0" smtClean="0">
                <a:solidFill>
                  <a:srgbClr val="00B0F0"/>
                </a:solidFill>
              </a:rPr>
              <a:t> </a:t>
            </a:r>
            <a:r>
              <a:rPr lang="el-GR" b="1" dirty="0" err="1" smtClean="0">
                <a:solidFill>
                  <a:srgbClr val="00B0F0"/>
                </a:solidFill>
              </a:rPr>
              <a:t>υγειασ</a:t>
            </a:r>
            <a:endParaRPr lang="el-GR" b="1" dirty="0">
              <a:solidFill>
                <a:srgbClr val="00B0F0"/>
              </a:solidFill>
            </a:endParaRPr>
          </a:p>
        </p:txBody>
      </p:sp>
      <p:sp>
        <p:nvSpPr>
          <p:cNvPr id="3" name="Θέση περιεχομένου 2"/>
          <p:cNvSpPr>
            <a:spLocks noGrp="1"/>
          </p:cNvSpPr>
          <p:nvPr>
            <p:ph idx="1"/>
          </p:nvPr>
        </p:nvSpPr>
        <p:spPr>
          <a:xfrm>
            <a:off x="822960" y="1100628"/>
            <a:ext cx="7520940" cy="3984556"/>
          </a:xfrm>
          <a:solidFill>
            <a:schemeClr val="bg2">
              <a:lumMod val="90000"/>
            </a:schemeClr>
          </a:solidFill>
        </p:spPr>
        <p:txBody>
          <a:bodyPr>
            <a:normAutofit lnSpcReduction="10000"/>
          </a:bodyPr>
          <a:lstStyle/>
          <a:p>
            <a:pPr marL="457200" indent="-457200" algn="just">
              <a:buAutoNum type="arabicPeriod"/>
            </a:pPr>
            <a:r>
              <a:rPr lang="el-GR" sz="2400" dirty="0" smtClean="0">
                <a:solidFill>
                  <a:schemeClr val="accent2">
                    <a:lumMod val="75000"/>
                  </a:schemeClr>
                </a:solidFill>
              </a:rPr>
              <a:t>Οι υπηρεσίες πληροφόρησης στα συστήματα υγείας και η αναγκαία διάχυσή τους αποτελούν πια συστατικό στοιχείο και έλκουν το ενδιαφέρον της διοίκησης.</a:t>
            </a:r>
          </a:p>
          <a:p>
            <a:pPr marL="457200" indent="-457200" algn="just">
              <a:buAutoNum type="arabicPeriod"/>
            </a:pPr>
            <a:r>
              <a:rPr lang="el-GR" sz="2400" dirty="0" smtClean="0">
                <a:solidFill>
                  <a:schemeClr val="accent2">
                    <a:lumMod val="75000"/>
                  </a:schemeClr>
                </a:solidFill>
              </a:rPr>
              <a:t>Η ποιότητα των παρεχόμενων υπηρεσιών αναδεικνύεται ως μέγιστος στόχος και βασική παράμετρος στη διοίκηση-διαχείριση των συστημάτων υγείας.</a:t>
            </a:r>
          </a:p>
          <a:p>
            <a:pPr marL="457200" indent="-457200" algn="just">
              <a:buAutoNum type="arabicPeriod"/>
            </a:pPr>
            <a:r>
              <a:rPr lang="el-GR" sz="2400" dirty="0" smtClean="0">
                <a:solidFill>
                  <a:schemeClr val="accent2">
                    <a:lumMod val="75000"/>
                  </a:schemeClr>
                </a:solidFill>
              </a:rPr>
              <a:t>Οι διαχειριστές των συστημάτων υγείας θέτουν στο επίκεντρο τον ίδιο τον ασθενή και τις ανάγκες του.</a:t>
            </a:r>
          </a:p>
          <a:p>
            <a:pPr marL="457200" indent="-457200" algn="just">
              <a:buAutoNum type="arabicPeriod"/>
            </a:pPr>
            <a:endParaRPr lang="el-GR" sz="2400" dirty="0">
              <a:solidFill>
                <a:schemeClr val="accent2">
                  <a:lumMod val="75000"/>
                </a:schemeClr>
              </a:solidFill>
            </a:endParaRPr>
          </a:p>
        </p:txBody>
      </p:sp>
    </p:spTree>
    <p:extLst>
      <p:ext uri="{BB962C8B-B14F-4D97-AF65-F5344CB8AC3E}">
        <p14:creationId xmlns:p14="http://schemas.microsoft.com/office/powerpoint/2010/main" val="30060012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Γωνίες">
  <a:themeElements>
    <a:clrScheme name="Γωνίες">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Γωνίες">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Γωνίες">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1094</TotalTime>
  <Words>1806</Words>
  <Application>Microsoft Office PowerPoint</Application>
  <PresentationFormat>Προβολή στην οθόνη (4:3)</PresentationFormat>
  <Paragraphs>237</Paragraphs>
  <Slides>47</Slides>
  <Notes>0</Notes>
  <HiddenSlides>0</HiddenSlides>
  <MMClips>2</MMClips>
  <ScaleCrop>false</ScaleCrop>
  <HeadingPairs>
    <vt:vector size="4" baseType="variant">
      <vt:variant>
        <vt:lpstr>Θέμα</vt:lpstr>
      </vt:variant>
      <vt:variant>
        <vt:i4>1</vt:i4>
      </vt:variant>
      <vt:variant>
        <vt:lpstr>Τίτλοι διαφανειών</vt:lpstr>
      </vt:variant>
      <vt:variant>
        <vt:i4>47</vt:i4>
      </vt:variant>
    </vt:vector>
  </HeadingPairs>
  <TitlesOfParts>
    <vt:vector size="48" baseType="lpstr">
      <vt:lpstr>Γωνίες</vt:lpstr>
      <vt:lpstr>      ΔιαδικτυακΗ ΙατρικΗ ΠληροφορΙα:                   ΠοιΟτητα και ΑσφΑλεια</vt:lpstr>
      <vt:lpstr>Updated: Health IT for You: Giving You Access to Your Medical Records When and Where They're Needed</vt:lpstr>
      <vt:lpstr>ΕΡΩΤΗΜΑΤΑ ΓΙΑ ΠΡΟΒΛΗΜΑΤΙΣΜΟ</vt:lpstr>
      <vt:lpstr>ΕΡΩΤΗΜΑΤΑ ΓΙΑ ΠΡΟΒΛΗΜΑΤΙΣΜΟ</vt:lpstr>
      <vt:lpstr>ΕΡΩΤΗΜΑΤΑ ΓΙΑ ΠΡΟΒΛΗΜΑΤΙΣΜΟ</vt:lpstr>
      <vt:lpstr>ΤΡΟΠΟΙ ΑΣΚΗΣΗΣ ΤΗΣ ΙΑΤΡΙΚΗΣ</vt:lpstr>
      <vt:lpstr>ΤΡΟΠΟΙ ΑΣΚΗΣΗΣ ΤΗΣ ΙΑΤΡΙΚΗΣ</vt:lpstr>
      <vt:lpstr>ΣΥΜΜΕΤΟΧΙΚΟΣ-ΔΗΜΟΚΡΑΤΙΚΟΣ ΤΡΟΠΟΣ ΧΡΗΣΗΣ ΤΗΣ ΙΑΤΡΙΚΗΣ ΠΛΗΡΟΦΟΡΙΑΣ</vt:lpstr>
      <vt:lpstr>Το νΕο προφιλ των υπηρεσιων υγειασ</vt:lpstr>
      <vt:lpstr>ΤΟ ΝΕΟ ΠΡΟΦΙΛ ΤΩΝ ΑΣΘΕΝΩΝ</vt:lpstr>
      <vt:lpstr>ΣΥΝΕΡΓΑΤΙΚΟ ΜΟΝΤΕΛΟ</vt:lpstr>
      <vt:lpstr>ΜΗΧΑΝΙΣΜΟΙ ΚΑΙ ΤΕΧΝΙΚΕΣ ΔΙΑΧΥΣΗΣ ΤΗΣ ΙΑΤΡΙΚΗΣ ΠΛΗΡΟΦΟΡΗΣΗΣ</vt:lpstr>
      <vt:lpstr> «ΒΙΒΛΙΟΘΗΚΕΣ ΕΠΙΣΤΗΜΩΝ ΥΓΕΙΑΣ»</vt:lpstr>
      <vt:lpstr>ΦΟΡΕΙΣ ΒΙΒΛΙΟΘΗΚΩΝ ΕΠΙΣΤΗΜΩΝ ΥΓΕΙΑΣ</vt:lpstr>
      <vt:lpstr>ΝΟΣΟΚΟΜΕΙΑΚΕΣ ΒΙΒΛΙΟΘΗΚΕΣ ΚΑΙ ΥΠΗΡΕΣΙΕΣ ΠΛΗΡΟΦΟΡΗΣΗΣ</vt:lpstr>
      <vt:lpstr>ΟΙ ΥΠΗΡΕΣΙΕΣ ΤΩΝ ΝΟΣΟΚΟΜΕΙΑΚΩΝ ΒΙΒΛΙΟΘΗΚΩΝ</vt:lpstr>
      <vt:lpstr>ΒΑΣΙΚΕΣ ΚΑΤΗΓΟΡΙΕΣ ΠΛΗΡΟΦΟΡΙΑΚΟΥ ΥΛΙΚΟΥ</vt:lpstr>
      <vt:lpstr>ΒΑΣΙΚΕΣ ΚΑΤΗΓΟΡΙΕΣ ΠΛΗΡΟΦΟΡΙΑΚΟΥ ΥΛΙΚΟΥ</vt:lpstr>
      <vt:lpstr>ΣΥΝΔΕΣΗ ΠΟΙΟΤΗΤΑΣ, ΑΣΦΑΛΕΙΑΣ ΚΑΙ ΠΛΗΡΟΦΟΡΗΣΗΣ ΣΤΗΝ ΠΑΡΑΓΩΓΗ ΥΠΗΡΕΣΙΩΝ ΥΓΕΙΑΣ</vt:lpstr>
      <vt:lpstr>ΠΛΗΡΟΦΟΡΙΑΚΑ ΣΥΣΤΗΜΑΤΑ ΚΑΙ ΥΠΟΣΤΗΡΙΞΗ ΤΗΣ ΠΟΙΟΤΗΤΑΣ ΣΤΙΣ ΥΠΗΡΕΣΙΕΣ ΥΓΕΙΑΣ</vt:lpstr>
      <vt:lpstr>Η ΠΛΗΡΟΦΟΡΙΑΚΗ ΣΥΜΠΕΡΙΦΟΡΑ ΑΣΘΕΝΩΝ ΚΑΙ ΕΠΑΓΓΕΛΜΑΤΙΩΝ ΥΓΕΙΑΣ</vt:lpstr>
      <vt:lpstr>ΔΙΚΤΥΩΜΕΝΟΣ ΚΟΣΜΟΣ ΤΗΣ ΥΓΕΙΑΣ</vt:lpstr>
      <vt:lpstr>ΙΑΤΡΙΚΗ ΚΑΙ ΝΕΕΣ ΤΕΧΝΟΛΟΓΙΕΣ ΕΠΙΚΟΙΝΩΝΙΑΣ</vt:lpstr>
      <vt:lpstr>MEDICAL LIBRARIANS</vt:lpstr>
      <vt:lpstr>Η ΧΡΗΣΗ ΤΟΥ ΔΙΑΔΙΚΤΥΟΥ ΩΣ ΠΗΓΗ ΙΑΤΡΙΚΗΣ ΠΛΗΡΟΦΟΡΗΣΗΣ</vt:lpstr>
      <vt:lpstr>Ο ΙΑΤΡΟΣ ΑΠΟΒΑΛΛΕΙ ΤΑ ΧΑΡΑΚΤΗΡΙΣΤΙΚΑ ΤΗΣ ΕΞΟΥΣΙΑΣ ΚΑΙ ΛΕΙΤΟΥΡΓΕΙ ΠΕΡΙΣΣΟΤΕΡΟ ΩΣ ΔΙΑΜΕΣΟΛΑΒΗΤΗΣ (Facilitators)</vt:lpstr>
      <vt:lpstr>ΥΠΗΡΕΣΙΕΣ ΚΟΙΝΩΝΙΚΗΣ ΔΙΚΤΥΩΣΗΣ</vt:lpstr>
      <vt:lpstr>ΙΣΤΟΤΟΠΟΣ ΙΑΤΡΙΚΩΝ ΠΛΗΡΟΦΟΡΙΩΝ ΚΑΙ ΕΡΕΥΝΗΤΙΚΩΝ ΔΕΔΟΜΕΝΩΝ</vt:lpstr>
      <vt:lpstr>ΟΙ ΤΡΕΙΣ ΚΑΤΕΥΘΥΝΣΕΙΣ ΛΕΙΤΟΥΡΓΙΑΣ ΤΟΥ ΔΙΑΔΙΚΤΥΟΥ</vt:lpstr>
      <vt:lpstr>ΟΙ ΤΡΕΙΣ ΚΑΤΕΥΘΥΝΣΕΙΣ ΛΕΙΤΟΥΡΓΙΑΣ ΤΟΥ ΔΙΑΔΙΚΤΥΟΥ</vt:lpstr>
      <vt:lpstr>ΟΙ ΤΡΕΙΣ ΚΑΤΕΥΘΥΝΣΕΙΣ ΛΕΙΤΟΥΡΓΙΑΣ ΤΟΥ ΔΙΑΔΙΚΤΥΟΥ</vt:lpstr>
      <vt:lpstr>ΠΛΗΡΟΦΟΡΙΑΚΕΣ ΑΝΑΓΚΕΣ</vt:lpstr>
      <vt:lpstr>ΚΑΤΗΓΟΡΙΟΠΟΙΗΣΗ ΠΛΗΡΟΦΟΡΙΑΚΩΝ ΑΝΑΓΚΩΝ</vt:lpstr>
      <vt:lpstr>ΕΙΔΗ ΑΝΑΓΚΩΝ ΓΙΑ ΑΝΑΖΗΤΗΣΗ ΠΛΗΡΟΦΟΡΙΩΝ</vt:lpstr>
      <vt:lpstr>Ορισμός:</vt:lpstr>
      <vt:lpstr>Οι πληροφοριακεσ αναγκεσ των ιατρων</vt:lpstr>
      <vt:lpstr>ΠΗΓΕΣ ΑΝΑΚΤΗΣΗΣ ΕΠΙΣΤΗΜΟΝΙΚΩΝ ΠΛΗΡΟΦΟΡΙΩΝ</vt:lpstr>
      <vt:lpstr>ΚΡΙΤΗΡΙΑ ΑΞΙΟΠΙΣΤΙΑΣ ΤΩΝ ΠΛΗΡΟΦΟΡΙΩΝ ΥΓΕΙΑΣ ΣΤΟ ΔΙΑΔΙΚΤΥΟ</vt:lpstr>
      <vt:lpstr>ΑΞΙΟΛΟΓΗΣΗ ΚΑΙ ΠΙΣΤΟΠΟΙΗΣΗ ΤΩΝ ΙΑΤΡΙΚΩΝ ΠΗΓΩΝ ΚΑΙ ΥΠΗΡΕΣΙΩΝ ΠΛΗΡΟΦΟΡΗΣΗΣ  Μηχανισμοί ελέγχου της εγκυρότητας για τους χρήστες</vt:lpstr>
      <vt:lpstr>ΑΞΙΟΛΟΓΗΣΗ ΚΑΙ ΠΙΣΤΟΠΟΙΗΣΗ ΤΩΝ ΙΑΤΡΙΚΩΝ ΠΗΓΩΝ ΚΑΙ ΥΠΗΡΕΣΙΩΝ ΠΛΗΡΟΦΟΡΗΣΗΣ  Μηχανισμοί ελέγχου της εγκυρότητας για τους χρήστες</vt:lpstr>
      <vt:lpstr>ΟΡΙΣΜΟΣ ΤΗΣ ΗΛΕΚΤΡΟΝΙΚΗΣ ΥΓΕΙΑΣ</vt:lpstr>
      <vt:lpstr>ΣΤΟΧΟΙ ΤΗΣ ΗΛΕΚΤΡΟΝΙΚΗΣ ΥΓΕΙΑΣ</vt:lpstr>
      <vt:lpstr>Βασικό συμπέρασμα:</vt:lpstr>
      <vt:lpstr>ΚΙΝΗΤΡΑ ΓΙΑ ΕΠΙΣΤΗΜΟΝΙΚΟ ΔΙΑΛΟΓΟ</vt:lpstr>
      <vt:lpstr>ΚΙΝΗΤΡΑ ΓΙΑ ΕΠΙΣΤΗΜΟΝΙΚΟ ΔΙΑΛΟΓΟ</vt:lpstr>
      <vt:lpstr>Τίποτα δεν μπορεί να σταματήσει τη διαδικασία της προόδου και των μεταβολών που οφείλονται στις ραγδαίες εξελίξεις στην Επιστήμη της Πληροφόρησης  </vt:lpstr>
      <vt:lpstr>ΣΑΣ ΕΥΧΑΡΙΣΤΩ ΠΟΛΥ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«Διαδικτυακή Ιατρική Πληροφορία:  Ποιότητα και Ασφάλεια»</dc:title>
  <dc:creator>.</dc:creator>
  <cp:lastModifiedBy>.</cp:lastModifiedBy>
  <cp:revision>125</cp:revision>
  <dcterms:created xsi:type="dcterms:W3CDTF">2017-09-22T05:08:40Z</dcterms:created>
  <dcterms:modified xsi:type="dcterms:W3CDTF">2017-09-29T10:40:41Z</dcterms:modified>
</cp:coreProperties>
</file>